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35"/>
  </p:handoutMasterIdLst>
  <p:sldIdLst>
    <p:sldId id="299" r:id="rId2"/>
    <p:sldId id="259" r:id="rId3"/>
    <p:sldId id="262" r:id="rId4"/>
    <p:sldId id="263" r:id="rId5"/>
    <p:sldId id="264" r:id="rId6"/>
    <p:sldId id="265" r:id="rId7"/>
    <p:sldId id="275" r:id="rId8"/>
    <p:sldId id="271" r:id="rId9"/>
    <p:sldId id="276" r:id="rId10"/>
    <p:sldId id="274" r:id="rId11"/>
    <p:sldId id="266" r:id="rId12"/>
    <p:sldId id="267" r:id="rId13"/>
    <p:sldId id="269" r:id="rId14"/>
    <p:sldId id="277" r:id="rId15"/>
    <p:sldId id="280" r:id="rId16"/>
    <p:sldId id="279" r:id="rId17"/>
    <p:sldId id="281" r:id="rId18"/>
    <p:sldId id="282" r:id="rId19"/>
    <p:sldId id="283" r:id="rId20"/>
    <p:sldId id="285" r:id="rId21"/>
    <p:sldId id="286" r:id="rId22"/>
    <p:sldId id="288" r:id="rId23"/>
    <p:sldId id="287" r:id="rId24"/>
    <p:sldId id="290" r:id="rId25"/>
    <p:sldId id="289" r:id="rId26"/>
    <p:sldId id="284" r:id="rId27"/>
    <p:sldId id="296" r:id="rId28"/>
    <p:sldId id="297" r:id="rId29"/>
    <p:sldId id="298" r:id="rId30"/>
    <p:sldId id="292" r:id="rId31"/>
    <p:sldId id="295" r:id="rId32"/>
    <p:sldId id="293" r:id="rId33"/>
    <p:sldId id="278" r:id="rId34"/>
  </p:sldIdLst>
  <p:sldSz cx="9144000" cy="6858000" type="screen4x3"/>
  <p:notesSz cx="6858000" cy="93138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71" autoAdjust="0"/>
    <p:restoredTop sz="94660"/>
  </p:normalViewPr>
  <p:slideViewPr>
    <p:cSldViewPr>
      <p:cViewPr>
        <p:scale>
          <a:sx n="40" d="100"/>
          <a:sy n="40" d="100"/>
        </p:scale>
        <p:origin x="-1404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A73E3D7-0E5D-42CC-9E02-610008055BBD}" type="datetimeFigureOut">
              <a:rPr lang="en-US"/>
              <a:pPr>
                <a:defRPr/>
              </a:pPr>
              <a:t>2/2/2011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0BC9C00-4807-42EB-B82E-FFE3FCEC4C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BFB8E88-136B-42F0-A3D0-EF86447A3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5DA0A-9FED-44D7-860A-3A9BFA9684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08AFF-1724-439C-9DCA-2B9BD3BBD0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61157-5CA0-42A3-B975-438EB626E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06552-CF83-4172-90CD-579724925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19EFDE-6D69-41C3-988F-29EA03034A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F248A6-E5FE-4B48-831A-2248277293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7F7884-D7F1-44A0-A29D-6219E38750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16CFD0-E720-468B-A2AB-E9348146F2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7C70D-01B7-4291-AF93-4068BCD624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CDA7E2-513B-4FF2-9A4A-3979A6A0FD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FB43D7D-F575-4156-9341-A9D91EA4DE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A2564940-EE48-4BD5-82B8-29444ED5D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9" r:id="rId2"/>
    <p:sldLayoutId id="2147483745" r:id="rId3"/>
    <p:sldLayoutId id="2147483746" r:id="rId4"/>
    <p:sldLayoutId id="2147483747" r:id="rId5"/>
    <p:sldLayoutId id="2147483748" r:id="rId6"/>
    <p:sldLayoutId id="2147483740" r:id="rId7"/>
    <p:sldLayoutId id="2147483749" r:id="rId8"/>
    <p:sldLayoutId id="2147483750" r:id="rId9"/>
    <p:sldLayoutId id="2147483741" r:id="rId10"/>
    <p:sldLayoutId id="2147483742" r:id="rId11"/>
    <p:sldLayoutId id="214748374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PENILAIAN PEMBELAJARAN IPA</a:t>
            </a:r>
            <a:endParaRPr lang="en-US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533400" y="3611563"/>
            <a:ext cx="7772400" cy="1200150"/>
          </a:xfrm>
        </p:spPr>
        <p:txBody>
          <a:bodyPr/>
          <a:lstStyle/>
          <a:p>
            <a:pPr marR="0"/>
            <a:r>
              <a:rPr lang="en-US" smtClean="0"/>
              <a:t>Ida Kaniawati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6934200" y="2743200"/>
            <a:ext cx="0" cy="2438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057400" y="3048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MEMBUAT ASESMEN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457200" y="914400"/>
            <a:ext cx="2571750" cy="366713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KOMPETENSI DASAR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762000" y="1371600"/>
            <a:ext cx="4800600" cy="91598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b="1" i="1"/>
              <a:t>Melakukan percobaan</a:t>
            </a:r>
            <a:r>
              <a:rPr lang="id-ID" b="1" i="1">
                <a:solidFill>
                  <a:schemeClr val="bg1"/>
                </a:solidFill>
              </a:rPr>
              <a:t> yang berkaitan dengan pemuaian dalam kehidupan sehari-hari</a:t>
            </a:r>
            <a:endParaRPr lang="en-US" b="1" i="1">
              <a:solidFill>
                <a:schemeClr val="bg1"/>
              </a:solidFill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381000" y="2622550"/>
            <a:ext cx="579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id-ID" sz="2400"/>
              <a:t>Tahapan kemampuan siswa  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457200" y="3124200"/>
            <a:ext cx="3273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buFont typeface="Symbol" pitchFamily="18" charset="2"/>
              <a:buChar char=""/>
              <a:tabLst>
                <a:tab pos="457200" algn="l"/>
              </a:tabLst>
            </a:pPr>
            <a:r>
              <a:rPr lang="id-ID">
                <a:solidFill>
                  <a:schemeClr val="hlink"/>
                </a:solidFill>
              </a:rPr>
              <a:t>Mengenal </a:t>
            </a:r>
            <a:r>
              <a:rPr lang="id-ID"/>
              <a:t>alat dan fungsinya </a:t>
            </a: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457200" y="3581400"/>
            <a:ext cx="2574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buFont typeface="Symbol" pitchFamily="18" charset="2"/>
              <a:buChar char=""/>
              <a:tabLst>
                <a:tab pos="457200" algn="l"/>
              </a:tabLst>
            </a:pPr>
            <a:r>
              <a:rPr lang="id-ID">
                <a:solidFill>
                  <a:schemeClr val="hlink"/>
                </a:solidFill>
              </a:rPr>
              <a:t>Merancang percobaan</a:t>
            </a: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434975" y="4038600"/>
            <a:ext cx="5280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buFont typeface="Symbol" pitchFamily="18" charset="2"/>
              <a:buChar char=""/>
              <a:tabLst>
                <a:tab pos="457200" algn="l"/>
              </a:tabLst>
            </a:pPr>
            <a:r>
              <a:rPr lang="id-ID">
                <a:solidFill>
                  <a:schemeClr val="hlink"/>
                </a:solidFill>
              </a:rPr>
              <a:t>Menempatkan alat</a:t>
            </a:r>
            <a:r>
              <a:rPr lang="id-ID"/>
              <a:t> sesuai rancangan yang dibuat</a:t>
            </a: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381000" y="4495800"/>
            <a:ext cx="373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Symbol" pitchFamily="18" charset="2"/>
              <a:buChar char=""/>
              <a:tabLst>
                <a:tab pos="457200" algn="l"/>
              </a:tabLst>
            </a:pPr>
            <a:r>
              <a:rPr lang="id-ID">
                <a:solidFill>
                  <a:schemeClr val="hlink"/>
                </a:solidFill>
              </a:rPr>
              <a:t>Merangkai </a:t>
            </a:r>
            <a:r>
              <a:rPr lang="id-ID"/>
              <a:t>alat </a:t>
            </a: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381000" y="4953000"/>
            <a:ext cx="2536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buFont typeface="Symbol" pitchFamily="18" charset="2"/>
              <a:buChar char=""/>
              <a:tabLst>
                <a:tab pos="457200" algn="l"/>
              </a:tabLst>
            </a:pPr>
            <a:r>
              <a:rPr lang="id-ID">
                <a:solidFill>
                  <a:srgbClr val="FF0000"/>
                </a:solidFill>
              </a:rPr>
              <a:t>Melakukan percobaan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6477000" y="32004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Merancang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6477000" y="37338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Menempatkan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6477000" y="4205288"/>
            <a:ext cx="1752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Merangkai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5715000" y="5181600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Melakukan Percobaan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6477000" y="27432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Mengenal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8" dur="10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7" grpId="0" animBg="1"/>
      <p:bldP spid="21508" grpId="0"/>
      <p:bldP spid="21509" grpId="0" animBg="1"/>
      <p:bldP spid="21510" grpId="0" animBg="1"/>
      <p:bldP spid="21511" grpId="0"/>
      <p:bldP spid="21512" grpId="0"/>
      <p:bldP spid="21513" grpId="0"/>
      <p:bldP spid="21514" grpId="0"/>
      <p:bldP spid="21515" grpId="0"/>
      <p:bldP spid="21516" grpId="0"/>
      <p:bldP spid="21519" grpId="0"/>
      <p:bldP spid="21520" grpId="0"/>
      <p:bldP spid="21521" grpId="0"/>
      <p:bldP spid="21522" grpId="0"/>
      <p:bldP spid="215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546350" y="488950"/>
            <a:ext cx="358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b="1"/>
              <a:t>ANALISIS INSTRUMEN</a:t>
            </a:r>
            <a:r>
              <a:rPr lang="en-US" sz="2400"/>
              <a:t> 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762000" y="1752600"/>
            <a:ext cx="7772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000"/>
              <a:t>Pengertian instrumen dalam lingkup evaluasi adalah perangkat untuk mengukur hasil belajar siswa yang mencakup hasil belajar dalam ranah kognitif,  afektif dan  psikomotor. </a:t>
            </a:r>
          </a:p>
          <a:p>
            <a:r>
              <a:rPr lang="sv-SE" sz="2000"/>
              <a:t>Sebelum instrumen digunakan hendaknya dianalisis terlebih dahulu. Dua karakteristik  penting  dalam menganalisis instrumen adalah </a:t>
            </a:r>
            <a:r>
              <a:rPr lang="sv-SE" sz="2000" b="1" i="1">
                <a:solidFill>
                  <a:srgbClr val="FF0000"/>
                </a:solidFill>
              </a:rPr>
              <a:t>validitas</a:t>
            </a:r>
            <a:r>
              <a:rPr lang="sv-SE" sz="2000">
                <a:solidFill>
                  <a:srgbClr val="FF0000"/>
                </a:solidFill>
              </a:rPr>
              <a:t> </a:t>
            </a:r>
            <a:r>
              <a:rPr lang="sv-SE" sz="2000"/>
              <a:t>dan </a:t>
            </a:r>
            <a:r>
              <a:rPr lang="sv-SE" sz="2000" b="1" i="1">
                <a:solidFill>
                  <a:srgbClr val="FF0000"/>
                </a:solidFill>
              </a:rPr>
              <a:t>reliabilitas</a:t>
            </a:r>
            <a:r>
              <a:rPr lang="sv-SE" sz="2000">
                <a:solidFill>
                  <a:srgbClr val="FF0000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914400" y="990600"/>
            <a:ext cx="1828800" cy="2106613"/>
            <a:chOff x="576" y="624"/>
            <a:chExt cx="1152" cy="1327"/>
          </a:xfrm>
        </p:grpSpPr>
        <p:grpSp>
          <p:nvGrpSpPr>
            <p:cNvPr id="20516" name="Group 48"/>
            <p:cNvGrpSpPr>
              <a:grpSpLocks/>
            </p:cNvGrpSpPr>
            <p:nvPr/>
          </p:nvGrpSpPr>
          <p:grpSpPr bwMode="auto">
            <a:xfrm>
              <a:off x="576" y="624"/>
              <a:ext cx="1152" cy="1032"/>
              <a:chOff x="576" y="624"/>
              <a:chExt cx="1152" cy="1032"/>
            </a:xfrm>
          </p:grpSpPr>
          <p:grpSp>
            <p:nvGrpSpPr>
              <p:cNvPr id="20518" name="Group 5"/>
              <p:cNvGrpSpPr>
                <a:grpSpLocks/>
              </p:cNvGrpSpPr>
              <p:nvPr/>
            </p:nvGrpSpPr>
            <p:grpSpPr bwMode="auto">
              <a:xfrm>
                <a:off x="576" y="624"/>
                <a:ext cx="1152" cy="1032"/>
                <a:chOff x="1620" y="1680"/>
                <a:chExt cx="4060" cy="3600"/>
              </a:xfrm>
            </p:grpSpPr>
            <p:sp>
              <p:nvSpPr>
                <p:cNvPr id="20525" name="Rectangle 6"/>
                <p:cNvSpPr>
                  <a:spLocks noChangeArrowheads="1"/>
                </p:cNvSpPr>
                <p:nvPr/>
              </p:nvSpPr>
              <p:spPr bwMode="auto">
                <a:xfrm>
                  <a:off x="1620" y="1680"/>
                  <a:ext cx="4060" cy="360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6" name="Oval 7"/>
                <p:cNvSpPr>
                  <a:spLocks noChangeArrowheads="1"/>
                </p:cNvSpPr>
                <p:nvPr/>
              </p:nvSpPr>
              <p:spPr bwMode="auto">
                <a:xfrm>
                  <a:off x="2100" y="2000"/>
                  <a:ext cx="3060" cy="306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7" name="Oval 8"/>
                <p:cNvSpPr>
                  <a:spLocks noChangeArrowheads="1"/>
                </p:cNvSpPr>
                <p:nvPr/>
              </p:nvSpPr>
              <p:spPr bwMode="auto">
                <a:xfrm>
                  <a:off x="2480" y="2440"/>
                  <a:ext cx="2260" cy="218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8" name="Oval 9"/>
                <p:cNvSpPr>
                  <a:spLocks noChangeArrowheads="1"/>
                </p:cNvSpPr>
                <p:nvPr/>
              </p:nvSpPr>
              <p:spPr bwMode="auto">
                <a:xfrm>
                  <a:off x="2860" y="2820"/>
                  <a:ext cx="1480" cy="140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9" name="Oval 10"/>
                <p:cNvSpPr>
                  <a:spLocks noChangeArrowheads="1"/>
                </p:cNvSpPr>
                <p:nvPr/>
              </p:nvSpPr>
              <p:spPr bwMode="auto">
                <a:xfrm>
                  <a:off x="3200" y="3120"/>
                  <a:ext cx="820" cy="76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519" name="Group 11"/>
              <p:cNvGrpSpPr>
                <a:grpSpLocks/>
              </p:cNvGrpSpPr>
              <p:nvPr/>
            </p:nvGrpSpPr>
            <p:grpSpPr bwMode="auto">
              <a:xfrm>
                <a:off x="736" y="1181"/>
                <a:ext cx="144" cy="147"/>
                <a:chOff x="6120" y="3600"/>
                <a:chExt cx="472" cy="380"/>
              </a:xfrm>
            </p:grpSpPr>
            <p:sp>
              <p:nvSpPr>
                <p:cNvPr id="20520" name="Oval 12"/>
                <p:cNvSpPr>
                  <a:spLocks noChangeArrowheads="1"/>
                </p:cNvSpPr>
                <p:nvPr/>
              </p:nvSpPr>
              <p:spPr bwMode="auto">
                <a:xfrm>
                  <a:off x="6232" y="3617"/>
                  <a:ext cx="111" cy="154"/>
                </a:xfrm>
                <a:prstGeom prst="ellipse">
                  <a:avLst/>
                </a:prstGeom>
                <a:solidFill>
                  <a:srgbClr val="9933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1" name="Oval 13"/>
                <p:cNvSpPr>
                  <a:spLocks noChangeArrowheads="1"/>
                </p:cNvSpPr>
                <p:nvPr/>
              </p:nvSpPr>
              <p:spPr bwMode="auto">
                <a:xfrm>
                  <a:off x="6120" y="3771"/>
                  <a:ext cx="112" cy="155"/>
                </a:xfrm>
                <a:prstGeom prst="ellipse">
                  <a:avLst/>
                </a:prstGeom>
                <a:solidFill>
                  <a:srgbClr val="9933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2" name="Oval 14"/>
                <p:cNvSpPr>
                  <a:spLocks noChangeArrowheads="1"/>
                </p:cNvSpPr>
                <p:nvPr/>
              </p:nvSpPr>
              <p:spPr bwMode="auto">
                <a:xfrm>
                  <a:off x="6284" y="3826"/>
                  <a:ext cx="112" cy="154"/>
                </a:xfrm>
                <a:prstGeom prst="ellipse">
                  <a:avLst/>
                </a:prstGeom>
                <a:solidFill>
                  <a:srgbClr val="9933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3" name="Oval 15"/>
                <p:cNvSpPr>
                  <a:spLocks noChangeArrowheads="1"/>
                </p:cNvSpPr>
                <p:nvPr/>
              </p:nvSpPr>
              <p:spPr bwMode="auto">
                <a:xfrm>
                  <a:off x="6480" y="3780"/>
                  <a:ext cx="112" cy="154"/>
                </a:xfrm>
                <a:prstGeom prst="ellipse">
                  <a:avLst/>
                </a:prstGeom>
                <a:solidFill>
                  <a:srgbClr val="9933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4" name="Oval 16"/>
                <p:cNvSpPr>
                  <a:spLocks noChangeArrowheads="1"/>
                </p:cNvSpPr>
                <p:nvPr/>
              </p:nvSpPr>
              <p:spPr bwMode="auto">
                <a:xfrm>
                  <a:off x="6388" y="3600"/>
                  <a:ext cx="112" cy="154"/>
                </a:xfrm>
                <a:prstGeom prst="ellipse">
                  <a:avLst/>
                </a:prstGeom>
                <a:solidFill>
                  <a:srgbClr val="9933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517" name="Text Box 17"/>
            <p:cNvSpPr txBox="1">
              <a:spLocks noChangeArrowheads="1"/>
            </p:cNvSpPr>
            <p:nvPr/>
          </p:nvSpPr>
          <p:spPr bwMode="auto">
            <a:xfrm>
              <a:off x="984" y="1730"/>
              <a:ext cx="240" cy="22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/>
                <a:t>(a)</a:t>
              </a:r>
              <a:endParaRPr lang="en-US"/>
            </a:p>
          </p:txBody>
        </p:sp>
      </p:grp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685800" y="3429000"/>
            <a:ext cx="19812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b="1" i="1"/>
              <a:t>Reliabel tetapi tidak valid</a:t>
            </a:r>
            <a:endParaRPr lang="en-US" sz="1400"/>
          </a:p>
        </p:txBody>
      </p:sp>
      <p:grpSp>
        <p:nvGrpSpPr>
          <p:cNvPr id="6" name="Group 47"/>
          <p:cNvGrpSpPr>
            <a:grpSpLocks/>
          </p:cNvGrpSpPr>
          <p:nvPr/>
        </p:nvGrpSpPr>
        <p:grpSpPr bwMode="auto">
          <a:xfrm>
            <a:off x="3352800" y="990600"/>
            <a:ext cx="1828800" cy="2006600"/>
            <a:chOff x="1800" y="624"/>
            <a:chExt cx="1152" cy="1264"/>
          </a:xfrm>
        </p:grpSpPr>
        <p:sp>
          <p:nvSpPr>
            <p:cNvPr id="20504" name="Text Box 19"/>
            <p:cNvSpPr txBox="1">
              <a:spLocks noChangeArrowheads="1"/>
            </p:cNvSpPr>
            <p:nvPr/>
          </p:nvSpPr>
          <p:spPr bwMode="auto">
            <a:xfrm>
              <a:off x="2232" y="1691"/>
              <a:ext cx="288" cy="19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/>
                <a:t>(b)</a:t>
              </a:r>
              <a:endParaRPr lang="en-US"/>
            </a:p>
          </p:txBody>
        </p:sp>
        <p:grpSp>
          <p:nvGrpSpPr>
            <p:cNvPr id="20505" name="Group 20"/>
            <p:cNvGrpSpPr>
              <a:grpSpLocks/>
            </p:cNvGrpSpPr>
            <p:nvPr/>
          </p:nvGrpSpPr>
          <p:grpSpPr bwMode="auto">
            <a:xfrm>
              <a:off x="1800" y="624"/>
              <a:ext cx="1152" cy="1032"/>
              <a:chOff x="1620" y="1680"/>
              <a:chExt cx="4060" cy="3600"/>
            </a:xfrm>
          </p:grpSpPr>
          <p:sp>
            <p:nvSpPr>
              <p:cNvPr id="20511" name="Rectangle 21"/>
              <p:cNvSpPr>
                <a:spLocks noChangeArrowheads="1"/>
              </p:cNvSpPr>
              <p:nvPr/>
            </p:nvSpPr>
            <p:spPr bwMode="auto">
              <a:xfrm>
                <a:off x="1620" y="1680"/>
                <a:ext cx="4060" cy="36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2" name="Oval 22"/>
              <p:cNvSpPr>
                <a:spLocks noChangeArrowheads="1"/>
              </p:cNvSpPr>
              <p:nvPr/>
            </p:nvSpPr>
            <p:spPr bwMode="auto">
              <a:xfrm>
                <a:off x="2100" y="2000"/>
                <a:ext cx="3060" cy="30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3" name="Oval 23"/>
              <p:cNvSpPr>
                <a:spLocks noChangeArrowheads="1"/>
              </p:cNvSpPr>
              <p:nvPr/>
            </p:nvSpPr>
            <p:spPr bwMode="auto">
              <a:xfrm>
                <a:off x="2480" y="2440"/>
                <a:ext cx="2260" cy="21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4" name="Oval 24"/>
              <p:cNvSpPr>
                <a:spLocks noChangeArrowheads="1"/>
              </p:cNvSpPr>
              <p:nvPr/>
            </p:nvSpPr>
            <p:spPr bwMode="auto">
              <a:xfrm>
                <a:off x="2860" y="2820"/>
                <a:ext cx="1480" cy="140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5" name="Oval 25"/>
              <p:cNvSpPr>
                <a:spLocks noChangeArrowheads="1"/>
              </p:cNvSpPr>
              <p:nvPr/>
            </p:nvSpPr>
            <p:spPr bwMode="auto">
              <a:xfrm>
                <a:off x="3200" y="3120"/>
                <a:ext cx="820" cy="7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506" name="Oval 26"/>
            <p:cNvSpPr>
              <a:spLocks noChangeArrowheads="1"/>
            </p:cNvSpPr>
            <p:nvPr/>
          </p:nvSpPr>
          <p:spPr bwMode="auto">
            <a:xfrm>
              <a:off x="2016" y="1361"/>
              <a:ext cx="34" cy="59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7" name="Oval 27"/>
            <p:cNvSpPr>
              <a:spLocks noChangeArrowheads="1"/>
            </p:cNvSpPr>
            <p:nvPr/>
          </p:nvSpPr>
          <p:spPr bwMode="auto">
            <a:xfrm>
              <a:off x="2414" y="999"/>
              <a:ext cx="34" cy="59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8" name="Oval 28"/>
            <p:cNvSpPr>
              <a:spLocks noChangeArrowheads="1"/>
            </p:cNvSpPr>
            <p:nvPr/>
          </p:nvSpPr>
          <p:spPr bwMode="auto">
            <a:xfrm>
              <a:off x="2694" y="966"/>
              <a:ext cx="34" cy="59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9" name="Oval 29"/>
            <p:cNvSpPr>
              <a:spLocks noChangeArrowheads="1"/>
            </p:cNvSpPr>
            <p:nvPr/>
          </p:nvSpPr>
          <p:spPr bwMode="auto">
            <a:xfrm>
              <a:off x="2376" y="1417"/>
              <a:ext cx="34" cy="59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0" name="Oval 30"/>
            <p:cNvSpPr>
              <a:spLocks noChangeArrowheads="1"/>
            </p:cNvSpPr>
            <p:nvPr/>
          </p:nvSpPr>
          <p:spPr bwMode="auto">
            <a:xfrm>
              <a:off x="2664" y="698"/>
              <a:ext cx="34" cy="59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3352800" y="3352800"/>
            <a:ext cx="1828800" cy="4286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b="1" i="1"/>
              <a:t>Tidak reliabel dan tidak valid</a:t>
            </a:r>
            <a:endParaRPr lang="en-US" sz="1400"/>
          </a:p>
        </p:txBody>
      </p: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5791200" y="990600"/>
            <a:ext cx="1828800" cy="2006600"/>
            <a:chOff x="3024" y="624"/>
            <a:chExt cx="1152" cy="1264"/>
          </a:xfrm>
        </p:grpSpPr>
        <p:sp>
          <p:nvSpPr>
            <p:cNvPr id="20491" name="Text Box 32"/>
            <p:cNvSpPr txBox="1">
              <a:spLocks noChangeArrowheads="1"/>
            </p:cNvSpPr>
            <p:nvPr/>
          </p:nvSpPr>
          <p:spPr bwMode="auto">
            <a:xfrm>
              <a:off x="3456" y="1691"/>
              <a:ext cx="288" cy="19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/>
                <a:t>(c)</a:t>
              </a:r>
              <a:endParaRPr lang="en-US"/>
            </a:p>
          </p:txBody>
        </p:sp>
        <p:grpSp>
          <p:nvGrpSpPr>
            <p:cNvPr id="20492" name="Group 33"/>
            <p:cNvGrpSpPr>
              <a:grpSpLocks/>
            </p:cNvGrpSpPr>
            <p:nvPr/>
          </p:nvGrpSpPr>
          <p:grpSpPr bwMode="auto">
            <a:xfrm>
              <a:off x="3024" y="624"/>
              <a:ext cx="1152" cy="1032"/>
              <a:chOff x="1620" y="1680"/>
              <a:chExt cx="4060" cy="3600"/>
            </a:xfrm>
          </p:grpSpPr>
          <p:sp>
            <p:nvSpPr>
              <p:cNvPr id="20499" name="Rectangle 34"/>
              <p:cNvSpPr>
                <a:spLocks noChangeArrowheads="1"/>
              </p:cNvSpPr>
              <p:nvPr/>
            </p:nvSpPr>
            <p:spPr bwMode="auto">
              <a:xfrm>
                <a:off x="1620" y="1680"/>
                <a:ext cx="4060" cy="36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0" name="Oval 35"/>
              <p:cNvSpPr>
                <a:spLocks noChangeArrowheads="1"/>
              </p:cNvSpPr>
              <p:nvPr/>
            </p:nvSpPr>
            <p:spPr bwMode="auto">
              <a:xfrm>
                <a:off x="2100" y="2000"/>
                <a:ext cx="3060" cy="30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1" name="Oval 36"/>
              <p:cNvSpPr>
                <a:spLocks noChangeArrowheads="1"/>
              </p:cNvSpPr>
              <p:nvPr/>
            </p:nvSpPr>
            <p:spPr bwMode="auto">
              <a:xfrm>
                <a:off x="2480" y="2440"/>
                <a:ext cx="2260" cy="21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2" name="Oval 37"/>
              <p:cNvSpPr>
                <a:spLocks noChangeArrowheads="1"/>
              </p:cNvSpPr>
              <p:nvPr/>
            </p:nvSpPr>
            <p:spPr bwMode="auto">
              <a:xfrm>
                <a:off x="2860" y="2820"/>
                <a:ext cx="1480" cy="140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3" name="Oval 38"/>
              <p:cNvSpPr>
                <a:spLocks noChangeArrowheads="1"/>
              </p:cNvSpPr>
              <p:nvPr/>
            </p:nvSpPr>
            <p:spPr bwMode="auto">
              <a:xfrm>
                <a:off x="3200" y="3120"/>
                <a:ext cx="820" cy="7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493" name="Group 39"/>
            <p:cNvGrpSpPr>
              <a:grpSpLocks/>
            </p:cNvGrpSpPr>
            <p:nvPr/>
          </p:nvGrpSpPr>
          <p:grpSpPr bwMode="auto">
            <a:xfrm>
              <a:off x="3520" y="1074"/>
              <a:ext cx="144" cy="148"/>
              <a:chOff x="2700" y="5580"/>
              <a:chExt cx="360" cy="360"/>
            </a:xfrm>
          </p:grpSpPr>
          <p:sp>
            <p:nvSpPr>
              <p:cNvPr id="20494" name="Oval 40"/>
              <p:cNvSpPr>
                <a:spLocks noChangeArrowheads="1"/>
              </p:cNvSpPr>
              <p:nvPr/>
            </p:nvSpPr>
            <p:spPr bwMode="auto">
              <a:xfrm>
                <a:off x="2785" y="5596"/>
                <a:ext cx="85" cy="146"/>
              </a:xfrm>
              <a:prstGeom prst="ellipse">
                <a:avLst/>
              </a:prstGeom>
              <a:solidFill>
                <a:srgbClr val="9933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5" name="Oval 41"/>
              <p:cNvSpPr>
                <a:spLocks noChangeArrowheads="1"/>
              </p:cNvSpPr>
              <p:nvPr/>
            </p:nvSpPr>
            <p:spPr bwMode="auto">
              <a:xfrm>
                <a:off x="2700" y="5742"/>
                <a:ext cx="85" cy="147"/>
              </a:xfrm>
              <a:prstGeom prst="ellipse">
                <a:avLst/>
              </a:prstGeom>
              <a:solidFill>
                <a:srgbClr val="9933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6" name="Oval 42"/>
              <p:cNvSpPr>
                <a:spLocks noChangeArrowheads="1"/>
              </p:cNvSpPr>
              <p:nvPr/>
            </p:nvSpPr>
            <p:spPr bwMode="auto">
              <a:xfrm>
                <a:off x="2825" y="5794"/>
                <a:ext cx="86" cy="146"/>
              </a:xfrm>
              <a:prstGeom prst="ellipse">
                <a:avLst/>
              </a:prstGeom>
              <a:solidFill>
                <a:srgbClr val="9933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7" name="Oval 43"/>
              <p:cNvSpPr>
                <a:spLocks noChangeArrowheads="1"/>
              </p:cNvSpPr>
              <p:nvPr/>
            </p:nvSpPr>
            <p:spPr bwMode="auto">
              <a:xfrm>
                <a:off x="2975" y="5751"/>
                <a:ext cx="85" cy="145"/>
              </a:xfrm>
              <a:prstGeom prst="ellipse">
                <a:avLst/>
              </a:prstGeom>
              <a:solidFill>
                <a:srgbClr val="9933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8" name="Oval 44"/>
              <p:cNvSpPr>
                <a:spLocks noChangeArrowheads="1"/>
              </p:cNvSpPr>
              <p:nvPr/>
            </p:nvSpPr>
            <p:spPr bwMode="auto">
              <a:xfrm>
                <a:off x="2904" y="5580"/>
                <a:ext cx="86" cy="146"/>
              </a:xfrm>
              <a:prstGeom prst="ellipse">
                <a:avLst/>
              </a:prstGeom>
              <a:solidFill>
                <a:srgbClr val="9933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4381" name="Text Box 45"/>
          <p:cNvSpPr txBox="1">
            <a:spLocks noChangeArrowheads="1"/>
          </p:cNvSpPr>
          <p:nvPr/>
        </p:nvSpPr>
        <p:spPr bwMode="auto">
          <a:xfrm>
            <a:off x="5867400" y="3429000"/>
            <a:ext cx="1905000" cy="2333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b="1" i="1"/>
              <a:t> reliabel dan valid</a:t>
            </a:r>
            <a:endParaRPr lang="en-US" sz="1400"/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2133600" y="51054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sv-SE" sz="2400" b="1"/>
              <a:t>Validitas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2057400" y="5638800"/>
            <a:ext cx="1792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es-ES" sz="2400" b="1"/>
              <a:t>Reliabilitas</a:t>
            </a:r>
          </a:p>
        </p:txBody>
      </p:sp>
      <p:sp>
        <p:nvSpPr>
          <p:cNvPr id="14388" name="Text Box 52"/>
          <p:cNvSpPr txBox="1">
            <a:spLocks noChangeArrowheads="1"/>
          </p:cNvSpPr>
          <p:nvPr/>
        </p:nvSpPr>
        <p:spPr bwMode="auto">
          <a:xfrm>
            <a:off x="1219200" y="4572000"/>
            <a:ext cx="381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INSTRUMEN harus memenuhi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500"/>
                                        <p:tgtEl>
                                          <p:spTgt spid="1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0" dur="500"/>
                                        <p:tgtEl>
                                          <p:spTgt spid="1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4" grpId="0" animBg="1"/>
      <p:bldP spid="14367" grpId="0" animBg="1"/>
      <p:bldP spid="14381" grpId="0" animBg="1"/>
      <p:bldP spid="14386" grpId="0"/>
      <p:bldP spid="14387" grpId="0"/>
      <p:bldP spid="1438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2590800" y="914400"/>
            <a:ext cx="2209800" cy="1066800"/>
            <a:chOff x="1632" y="576"/>
            <a:chExt cx="1392" cy="672"/>
          </a:xfrm>
        </p:grpSpPr>
        <p:sp>
          <p:nvSpPr>
            <p:cNvPr id="21524" name="AutoShape 5"/>
            <p:cNvSpPr>
              <a:spLocks noChangeArrowheads="1"/>
            </p:cNvSpPr>
            <p:nvPr/>
          </p:nvSpPr>
          <p:spPr bwMode="auto">
            <a:xfrm>
              <a:off x="1632" y="576"/>
              <a:ext cx="1392" cy="672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5" name="Text Box 6"/>
            <p:cNvSpPr txBox="1">
              <a:spLocks noChangeArrowheads="1"/>
            </p:cNvSpPr>
            <p:nvPr/>
          </p:nvSpPr>
          <p:spPr bwMode="auto">
            <a:xfrm>
              <a:off x="1767" y="672"/>
              <a:ext cx="1152" cy="4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400" b="1"/>
                <a:t>ANALISIS</a:t>
              </a:r>
              <a:r>
                <a:rPr lang="en-US" sz="2600" b="1"/>
                <a:t> </a:t>
              </a:r>
              <a:r>
                <a:rPr lang="en-US" sz="2600"/>
                <a:t>TES</a:t>
              </a:r>
              <a:endParaRPr lang="en-US"/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1941513" y="1966913"/>
            <a:ext cx="3657600" cy="914400"/>
            <a:chOff x="1223" y="1239"/>
            <a:chExt cx="2304" cy="576"/>
          </a:xfrm>
        </p:grpSpPr>
        <p:sp>
          <p:nvSpPr>
            <p:cNvPr id="21520" name="Line 7"/>
            <p:cNvSpPr>
              <a:spLocks noChangeShapeType="1"/>
            </p:cNvSpPr>
            <p:nvPr/>
          </p:nvSpPr>
          <p:spPr bwMode="auto">
            <a:xfrm>
              <a:off x="2343" y="1239"/>
              <a:ext cx="0" cy="2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1" name="Line 8"/>
            <p:cNvSpPr>
              <a:spLocks noChangeShapeType="1"/>
            </p:cNvSpPr>
            <p:nvPr/>
          </p:nvSpPr>
          <p:spPr bwMode="auto">
            <a:xfrm>
              <a:off x="1223" y="1527"/>
              <a:ext cx="230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2" name="Line 9"/>
            <p:cNvSpPr>
              <a:spLocks noChangeShapeType="1"/>
            </p:cNvSpPr>
            <p:nvPr/>
          </p:nvSpPr>
          <p:spPr bwMode="auto">
            <a:xfrm>
              <a:off x="1223" y="1527"/>
              <a:ext cx="0" cy="2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3" name="Line 10"/>
            <p:cNvSpPr>
              <a:spLocks noChangeShapeType="1"/>
            </p:cNvSpPr>
            <p:nvPr/>
          </p:nvSpPr>
          <p:spPr bwMode="auto">
            <a:xfrm>
              <a:off x="3527" y="1527"/>
              <a:ext cx="0" cy="2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912813" y="2881313"/>
            <a:ext cx="2743200" cy="457200"/>
            <a:chOff x="1800" y="5760"/>
            <a:chExt cx="4320" cy="720"/>
          </a:xfrm>
        </p:grpSpPr>
        <p:sp>
          <p:nvSpPr>
            <p:cNvPr id="21518" name="AutoShape 12"/>
            <p:cNvSpPr>
              <a:spLocks noChangeArrowheads="1"/>
            </p:cNvSpPr>
            <p:nvPr/>
          </p:nvSpPr>
          <p:spPr bwMode="auto">
            <a:xfrm>
              <a:off x="1800" y="5760"/>
              <a:ext cx="4320" cy="720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9" name="Text Box 13"/>
            <p:cNvSpPr txBox="1">
              <a:spLocks noChangeArrowheads="1"/>
            </p:cNvSpPr>
            <p:nvPr/>
          </p:nvSpPr>
          <p:spPr bwMode="auto">
            <a:xfrm>
              <a:off x="1980" y="5940"/>
              <a:ext cx="3960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/>
                <a:t>ANALISIS KESELURUHAN TES</a:t>
              </a:r>
              <a:endParaRPr lang="en-US"/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4227513" y="2881313"/>
            <a:ext cx="2743200" cy="457200"/>
            <a:chOff x="7020" y="5760"/>
            <a:chExt cx="4320" cy="720"/>
          </a:xfrm>
        </p:grpSpPr>
        <p:sp>
          <p:nvSpPr>
            <p:cNvPr id="21516" name="AutoShape 15"/>
            <p:cNvSpPr>
              <a:spLocks noChangeArrowheads="1"/>
            </p:cNvSpPr>
            <p:nvPr/>
          </p:nvSpPr>
          <p:spPr bwMode="auto">
            <a:xfrm>
              <a:off x="7020" y="5760"/>
              <a:ext cx="4320" cy="720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7" name="Text Box 16"/>
            <p:cNvSpPr txBox="1">
              <a:spLocks noChangeArrowheads="1"/>
            </p:cNvSpPr>
            <p:nvPr/>
          </p:nvSpPr>
          <p:spPr bwMode="auto">
            <a:xfrm>
              <a:off x="7640" y="5920"/>
              <a:ext cx="3060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/>
                <a:t>ANALISIS BUTIR SOAL</a:t>
              </a:r>
              <a:endParaRPr lang="en-US"/>
            </a:p>
          </p:txBody>
        </p:sp>
      </p:grp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990600" y="3567113"/>
            <a:ext cx="2436813" cy="4714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lvl="1"/>
            <a:r>
              <a:rPr lang="en-US" sz="1200" b="1"/>
              <a:t>Analisis Validitas TES</a:t>
            </a:r>
            <a:endParaRPr lang="en-US"/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990600" y="4305300"/>
            <a:ext cx="2417763" cy="495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lvl="1"/>
            <a:r>
              <a:rPr lang="en-US" sz="1200" b="1"/>
              <a:t>Analisis Reliabilitas TES</a:t>
            </a:r>
            <a:endParaRPr lang="en-US"/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4341813" y="3567113"/>
            <a:ext cx="3125787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lvl="1"/>
            <a:r>
              <a:rPr lang="en-US" sz="1200" b="1"/>
              <a:t>Analisis Daya Pembeda</a:t>
            </a:r>
            <a:endParaRPr lang="en-US"/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4341813" y="4037013"/>
            <a:ext cx="3125787" cy="5349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lvl="1"/>
            <a:r>
              <a:rPr lang="en-US" sz="1200" b="1"/>
              <a:t>Analisis Tingkat Kesukaran</a:t>
            </a:r>
            <a:endParaRPr lang="en-US"/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4343400" y="4648200"/>
            <a:ext cx="3124200" cy="4714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lvl="1"/>
            <a:r>
              <a:rPr lang="en-US" sz="1200" b="1"/>
              <a:t>Analisis Pengecoh</a:t>
            </a:r>
            <a:endParaRPr lang="en-US"/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4343400" y="5181600"/>
            <a:ext cx="31242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lvl="1"/>
            <a:r>
              <a:rPr lang="en-US" sz="1200" b="1"/>
              <a:t>Analisis Homogenitas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1" grpId="0" animBg="1"/>
      <p:bldP spid="16402" grpId="0" animBg="1"/>
      <p:bldP spid="16403" grpId="0" animBg="1"/>
      <p:bldP spid="16404" grpId="0" animBg="1"/>
      <p:bldP spid="16405" grpId="0" animBg="1"/>
      <p:bldP spid="1640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590800" y="304800"/>
            <a:ext cx="4129088" cy="457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d-ID" sz="2400" b="1">
                <a:solidFill>
                  <a:schemeClr val="bg1"/>
                </a:solidFill>
              </a:rPr>
              <a:t>MODEL PENILAIAN KELAS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3657600" y="1066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b="1">
                <a:latin typeface="Comic Sans MS" pitchFamily="66" charset="0"/>
              </a:rPr>
              <a:t>PENILAIAN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609600" y="2743200"/>
            <a:ext cx="2736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id-ID"/>
              <a:t>dilakukan oleh pihak lain 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5638800" y="1676400"/>
            <a:ext cx="24415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  <a:r>
              <a:rPr lang="id-ID"/>
              <a:t>enilaian internal</a:t>
            </a:r>
            <a:r>
              <a:rPr lang="en-US"/>
              <a:t> </a:t>
            </a:r>
          </a:p>
          <a:p>
            <a:r>
              <a:rPr lang="id-ID"/>
              <a:t>(</a:t>
            </a:r>
            <a:r>
              <a:rPr lang="id-ID" i="1"/>
              <a:t>internal assessment</a:t>
            </a:r>
            <a:r>
              <a:rPr lang="id-ID"/>
              <a:t>) </a:t>
            </a:r>
            <a:endParaRPr lang="en-US"/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838200" y="3276600"/>
            <a:ext cx="193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id-ID"/>
              <a:t>pengendali mutu</a:t>
            </a:r>
            <a:r>
              <a:rPr lang="en-US"/>
              <a:t> </a:t>
            </a: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5715000" y="2667000"/>
            <a:ext cx="2228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id-ID"/>
              <a:t>dilakukan oleh guru 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4876800" y="6019800"/>
            <a:ext cx="3733800" cy="4667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PENILAIAN KELAS</a:t>
            </a:r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838200" y="1752600"/>
            <a:ext cx="24923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  <a:r>
              <a:rPr lang="id-ID"/>
              <a:t>enilaian eksternal</a:t>
            </a:r>
            <a:r>
              <a:rPr lang="en-US" i="1"/>
              <a:t> </a:t>
            </a:r>
          </a:p>
          <a:p>
            <a:r>
              <a:rPr lang="en-US" i="1"/>
              <a:t>(External Assessment)</a:t>
            </a: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4572000" y="3352800"/>
            <a:ext cx="4365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id-ID"/>
              <a:t>menilai tingkat pencapaian kompetensi </a:t>
            </a:r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5438775" y="3810000"/>
            <a:ext cx="2181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id-ID"/>
              <a:t>memantau proses</a:t>
            </a:r>
            <a:r>
              <a:rPr lang="en-US"/>
              <a:t> </a:t>
            </a:r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5438775" y="4191000"/>
            <a:ext cx="1343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id-ID"/>
              <a:t>kemajuan</a:t>
            </a:r>
            <a:r>
              <a:rPr lang="en-US"/>
              <a:t> </a:t>
            </a:r>
          </a:p>
        </p:txBody>
      </p:sp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5416550" y="4572000"/>
            <a:ext cx="3270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id-ID"/>
              <a:t>perkembangan hasil belajar </a:t>
            </a: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  </a:t>
            </a:r>
            <a:r>
              <a:rPr lang="id-ID"/>
              <a:t>peserta didik </a:t>
            </a:r>
          </a:p>
        </p:txBody>
      </p:sp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5410200" y="5121275"/>
            <a:ext cx="3505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/>
              <a:t> Dilakukan </a:t>
            </a:r>
            <a:r>
              <a:rPr lang="id-ID"/>
              <a:t>secara </a:t>
            </a:r>
            <a:r>
              <a:rPr lang="en-US"/>
              <a:t> </a:t>
            </a:r>
          </a:p>
          <a:p>
            <a:pPr>
              <a:buFont typeface="Wingdings" pitchFamily="2" charset="2"/>
              <a:buNone/>
            </a:pPr>
            <a:r>
              <a:rPr lang="en-US"/>
              <a:t>   </a:t>
            </a:r>
            <a:r>
              <a:rPr lang="id-ID"/>
              <a:t>berkesinambungan.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nimBg="1"/>
      <p:bldP spid="25607" grpId="0"/>
      <p:bldP spid="25608" grpId="0"/>
      <p:bldP spid="25610" grpId="0" animBg="1"/>
      <p:bldP spid="25611" grpId="0"/>
      <p:bldP spid="25612" grpId="0"/>
      <p:bldP spid="25613" grpId="0" animBg="1"/>
      <p:bldP spid="25614" grpId="0" animBg="1"/>
      <p:bldP spid="25617" grpId="0"/>
      <p:bldP spid="25618" grpId="0"/>
      <p:bldP spid="25619" grpId="0"/>
      <p:bldP spid="25620" grpId="0"/>
      <p:bldP spid="256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119313" y="641350"/>
            <a:ext cx="4129087" cy="457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d-ID" sz="2400" b="1">
                <a:solidFill>
                  <a:schemeClr val="bg1"/>
                </a:solidFill>
              </a:rPr>
              <a:t>MODEL PENILAIAN KELAS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505200" y="14478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/>
              <a:t>PENILAIAN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09600" y="2971800"/>
            <a:ext cx="2736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id-ID"/>
              <a:t>dilakukan oleh pihak lain 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5257800" y="2209800"/>
            <a:ext cx="24415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/>
              <a:t>penilaian internal</a:t>
            </a:r>
            <a:r>
              <a:rPr lang="en-US"/>
              <a:t> </a:t>
            </a:r>
          </a:p>
          <a:p>
            <a:r>
              <a:rPr lang="id-ID"/>
              <a:t>(</a:t>
            </a:r>
            <a:r>
              <a:rPr lang="id-ID" i="1"/>
              <a:t>internal assessment</a:t>
            </a:r>
            <a:r>
              <a:rPr lang="id-ID"/>
              <a:t>) </a:t>
            </a:r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838200" y="3505200"/>
            <a:ext cx="193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id-ID"/>
              <a:t>pengendali mutu</a:t>
            </a:r>
            <a:r>
              <a:rPr lang="en-US"/>
              <a:t> 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5257800" y="3124200"/>
            <a:ext cx="2228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id-ID"/>
              <a:t>dilakukan oleh guru 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5181600" y="3733800"/>
            <a:ext cx="251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PENILAIAN KELAS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762000" y="2057400"/>
            <a:ext cx="24923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i="1"/>
              <a:t>penilaian eksternal</a:t>
            </a:r>
            <a:r>
              <a:rPr lang="en-US" i="1"/>
              <a:t> </a:t>
            </a:r>
          </a:p>
          <a:p>
            <a:r>
              <a:rPr lang="en-US" i="1"/>
              <a:t>(External Assessment)</a:t>
            </a: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4267200" y="4267200"/>
            <a:ext cx="418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id-ID"/>
              <a:t>menilai tingkat pencapaian kompetensi </a:t>
            </a: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4800600" y="4724400"/>
            <a:ext cx="2076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id-ID"/>
              <a:t>memantau proses</a:t>
            </a:r>
            <a:r>
              <a:rPr lang="en-US"/>
              <a:t> </a:t>
            </a: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4953000" y="5181600"/>
            <a:ext cx="1238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id-ID"/>
              <a:t>kemajuan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533400" y="609600"/>
            <a:ext cx="407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i-FI" sz="2400" b="1"/>
              <a:t>Pengertian Penilaian Kelas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838200" y="1371600"/>
            <a:ext cx="174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i-FI" b="1"/>
              <a:t>kegiatan guru 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1676400" y="1828800"/>
            <a:ext cx="6400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fi-FI" b="1" i="1">
                <a:solidFill>
                  <a:schemeClr val="accent2"/>
                </a:solidFill>
              </a:rPr>
              <a:t>pengambilan keputusan tentang pencapaian kompetensi atau hasil belajar peserta didik yang mengikuti proses pembelajaran</a:t>
            </a:r>
            <a:r>
              <a:rPr lang="fi-FI" b="1"/>
              <a:t>. 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762000" y="31242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Perlu data</a:t>
            </a: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482600" y="4024313"/>
            <a:ext cx="8661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fi-FI" sz="2000" b="1"/>
              <a:t>Diperlukan Alat penilaian yang mampu memotret atau melihat profil</a:t>
            </a:r>
          </a:p>
          <a:p>
            <a:r>
              <a:rPr lang="fi-FI" sz="2000" b="1"/>
              <a:t>kemampuan peserta didik sesuai dengan standar kompetensi dan</a:t>
            </a:r>
            <a:r>
              <a:rPr lang="fi-FI" b="1"/>
              <a:t> </a:t>
            </a:r>
            <a:r>
              <a:rPr lang="fi-FI" sz="2000" b="1"/>
              <a:t>kompetensi dasar yang dirumuskan dalam KTSP</a:t>
            </a:r>
          </a:p>
          <a:p>
            <a:endParaRPr lang="fi-FI" sz="2000" b="1"/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2286000" y="3124200"/>
            <a:ext cx="6635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i-FI" b="1"/>
              <a:t>sesuai dengan kompetensi atau indikator yang akan dinilai</a:t>
            </a:r>
            <a:r>
              <a:rPr lang="en-US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53" grpId="0"/>
      <p:bldP spid="27654" grpId="0"/>
      <p:bldP spid="27655" grpId="0"/>
      <p:bldP spid="27657" grpId="0"/>
      <p:bldP spid="2765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685800" y="519113"/>
            <a:ext cx="3074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i-FI" sz="2000" b="1"/>
              <a:t>Manfaat Penilaian Kelas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609600" y="1066800"/>
            <a:ext cx="7086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buFontTx/>
              <a:buAutoNum type="arabicPeriod"/>
            </a:pPr>
            <a:r>
              <a:rPr lang="fi-FI" b="1"/>
              <a:t> Untuk mengetahui tingkat pencapai kompetensi selama dan </a:t>
            </a:r>
          </a:p>
          <a:p>
            <a:pPr algn="just"/>
            <a:r>
              <a:rPr lang="fi-FI" b="1"/>
              <a:t>   setelah proses pembelajaran berlangsung.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609600" y="1903413"/>
            <a:ext cx="7772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fi-FI" b="1"/>
              <a:t>2.Untuk memberikan umpan balik bagi peserta didik agar mengetahui  kekuatan dan kelemahannya dalam proses pencapaian kompetensi. 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09600" y="2743200"/>
            <a:ext cx="8077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fi-FI" b="1"/>
              <a:t>3. Untuk memantau kemajuan dan mendiagnosis kesulitan belajar yang </a:t>
            </a:r>
          </a:p>
          <a:p>
            <a:pPr algn="just"/>
            <a:r>
              <a:rPr lang="fi-FI" b="1"/>
              <a:t>    dialami peserta didik sehingga dapat dilakukan pengayaan dan remedial. 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609600" y="3810000"/>
            <a:ext cx="7848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fi-FI" b="1"/>
              <a:t>4.Untuk umpan balik bagi guru dalam memperbaiki metode, pendekatan,  kegiatan, dan sumber belajar yang digunakan.</a:t>
            </a: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603250" y="4648200"/>
            <a:ext cx="678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sv-SE" b="1"/>
              <a:t>5. Untuk memberikan piliha alternatif penilaian kepada guru. 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609600" y="5105400"/>
            <a:ext cx="7391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fi-FI" b="1"/>
              <a:t>6. Untuk memberikan informasi kepada orang tua dan komite sekolah tentang efektivitas pendidikan.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  <p:bldP spid="29701" grpId="0"/>
      <p:bldP spid="29702" grpId="0"/>
      <p:bldP spid="29703" grpId="0"/>
      <p:bldP spid="29704" grpId="0"/>
      <p:bldP spid="29705" grpId="0"/>
      <p:bldP spid="2970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2819400" y="228600"/>
            <a:ext cx="3584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i-FI" sz="2400" b="1"/>
              <a:t>Fungsi Penilaian Kelas</a:t>
            </a:r>
            <a:r>
              <a:rPr lang="en-US" sz="2400" b="1"/>
              <a:t> 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533400" y="838200"/>
            <a:ext cx="685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fi-FI"/>
              <a:t> Menggambarkan sejauhmana seorang peserta didik telah </a:t>
            </a:r>
          </a:p>
          <a:p>
            <a:pPr algn="just">
              <a:buFont typeface="Wingdings" pitchFamily="2" charset="2"/>
              <a:buNone/>
            </a:pPr>
            <a:r>
              <a:rPr lang="fi-FI"/>
              <a:t>   menguasai suatu kompetensi.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533400" y="1600200"/>
            <a:ext cx="8077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fi-FI"/>
              <a:t> Mengevaluasi hasil belajar peserta didik dalam rangka membantu </a:t>
            </a:r>
          </a:p>
          <a:p>
            <a:pPr algn="just">
              <a:buFont typeface="Wingdings" pitchFamily="2" charset="2"/>
              <a:buNone/>
            </a:pPr>
            <a:r>
              <a:rPr lang="fi-FI"/>
              <a:t>   peserta didik memahami dirinya, membuat keputusan tentang langkah</a:t>
            </a:r>
          </a:p>
          <a:p>
            <a:pPr algn="just">
              <a:buFont typeface="Wingdings" pitchFamily="2" charset="2"/>
              <a:buNone/>
            </a:pPr>
            <a:r>
              <a:rPr lang="fi-FI"/>
              <a:t>   berikutnya, baik untuk pemilihan program, pengembangan kepribadian </a:t>
            </a:r>
          </a:p>
          <a:p>
            <a:pPr algn="just">
              <a:buFont typeface="Wingdings" pitchFamily="2" charset="2"/>
              <a:buNone/>
            </a:pPr>
            <a:r>
              <a:rPr lang="fi-FI"/>
              <a:t>   maupun untuk penjurusan (sebagai bimbingan). 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533400" y="2895600"/>
            <a:ext cx="7924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fi-FI"/>
              <a:t> Menemukan kesulitan belajar dan kemungkinan prestasi yang bisa </a:t>
            </a:r>
          </a:p>
          <a:p>
            <a:pPr algn="just">
              <a:buFont typeface="Wingdings" pitchFamily="2" charset="2"/>
              <a:buNone/>
            </a:pPr>
            <a:r>
              <a:rPr lang="fi-FI"/>
              <a:t>   dikembangkan peserta didik dan sebagai alat diagnosis yang  </a:t>
            </a:r>
          </a:p>
          <a:p>
            <a:pPr algn="just">
              <a:buFont typeface="Wingdings" pitchFamily="2" charset="2"/>
              <a:buNone/>
            </a:pPr>
            <a:r>
              <a:rPr lang="fi-FI"/>
              <a:t>   membantu guru menentukan apakah seseorang perlu mengikuti </a:t>
            </a:r>
          </a:p>
          <a:p>
            <a:pPr algn="just">
              <a:buFont typeface="Wingdings" pitchFamily="2" charset="2"/>
              <a:buNone/>
            </a:pPr>
            <a:r>
              <a:rPr lang="fi-FI"/>
              <a:t>   remedial atau pengayaan.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533400" y="4191000"/>
            <a:ext cx="800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i-FI"/>
              <a:t> Menemukan kelemahan dan kekurangan proses pembelajaran yang </a:t>
            </a:r>
          </a:p>
          <a:p>
            <a:pPr>
              <a:buFont typeface="Wingdings" pitchFamily="2" charset="2"/>
              <a:buNone/>
            </a:pPr>
            <a:r>
              <a:rPr lang="fi-FI"/>
              <a:t>   sedang berlangsung guna perbaikan proses pembelajaran berikutnya.  </a:t>
            </a: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533400" y="5029200"/>
            <a:ext cx="7315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i-FI"/>
              <a:t> Sebagai kontrol bagi guru dan sekolah tentang kemajuan </a:t>
            </a:r>
          </a:p>
          <a:p>
            <a:pPr>
              <a:buFont typeface="Wingdings" pitchFamily="2" charset="2"/>
              <a:buNone/>
            </a:pPr>
            <a:r>
              <a:rPr lang="fi-FI"/>
              <a:t>   perkembangan peserta didik.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25" grpId="0"/>
      <p:bldP spid="30726" grpId="0"/>
      <p:bldP spid="30727" grpId="0"/>
      <p:bldP spid="30728" grpId="0"/>
      <p:bldP spid="3072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2590800" y="457200"/>
            <a:ext cx="4735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i-FI" sz="2400" b="1"/>
              <a:t>Prinsip-prinsip Penilaian Kelas</a:t>
            </a:r>
            <a:r>
              <a:rPr lang="en-US" sz="2400"/>
              <a:t> 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609600" y="914400"/>
            <a:ext cx="1377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fi-FI" b="1" i="1"/>
              <a:t>1. Validitas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1066800" y="1219200"/>
            <a:ext cx="6629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fi-FI" sz="1600" i="1">
                <a:solidFill>
                  <a:schemeClr val="accent2"/>
                </a:solidFill>
              </a:rPr>
              <a:t>menilai apa yang seharusnya dinilai dengan menggunakan alat yang sesuai untuk mengukur kompetensi</a:t>
            </a:r>
            <a:r>
              <a:rPr lang="en-US" sz="1600" i="1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09600" y="1905000"/>
            <a:ext cx="164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sv-SE" b="1" i="1"/>
              <a:t>2. Reliabilitas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1066800" y="2362200"/>
            <a:ext cx="3657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sz="1600" i="1">
                <a:solidFill>
                  <a:schemeClr val="accent2"/>
                </a:solidFill>
              </a:rPr>
              <a:t>konsistensi (keajegan) hasil penilaian. 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609600" y="2819400"/>
            <a:ext cx="178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sv-SE" b="1"/>
              <a:t>3.  Menyeluruh</a:t>
            </a: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1066800" y="3200400"/>
            <a:ext cx="7334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sv-SE" sz="1600" b="1" i="1">
                <a:solidFill>
                  <a:schemeClr val="accent2"/>
                </a:solidFill>
              </a:rPr>
              <a:t>mencakup seluruh domain yang tertuang pada setiap kompetensi dasar. </a:t>
            </a: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641350" y="3657600"/>
            <a:ext cx="2559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id-ID" b="1"/>
              <a:t>4.</a:t>
            </a:r>
            <a:r>
              <a:rPr lang="en-US" b="1"/>
              <a:t> </a:t>
            </a:r>
            <a:r>
              <a:rPr lang="id-ID" b="1"/>
              <a:t>Berkesinambungan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990600" y="4038600"/>
            <a:ext cx="40465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id-ID" sz="1600" b="1" i="1">
                <a:solidFill>
                  <a:schemeClr val="accent2"/>
                </a:solidFill>
              </a:rPr>
              <a:t>terencana, bertahap dan terus menerus </a:t>
            </a: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609600" y="4572000"/>
            <a:ext cx="1416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id-ID" b="1"/>
              <a:t>5.  Obyektif</a:t>
            </a:r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990600" y="4876800"/>
            <a:ext cx="7620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id-ID" sz="1600" b="1" i="1">
                <a:solidFill>
                  <a:schemeClr val="accent2"/>
                </a:solidFill>
              </a:rPr>
              <a:t>adil, terencana, dan menerapkan kriteria yang jelas dalam  pemberian  skor.</a:t>
            </a: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609600" y="5334000"/>
            <a:ext cx="142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id-ID" b="1"/>
              <a:t>6. Mendidik</a:t>
            </a: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1676400" y="5715000"/>
            <a:ext cx="34369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id-ID" sz="1600" b="1" i="1">
                <a:solidFill>
                  <a:schemeClr val="accent2"/>
                </a:solidFill>
              </a:rPr>
              <a:t>untuk memotivasi</a:t>
            </a:r>
            <a:r>
              <a:rPr lang="en-US" sz="1600" b="1" i="1">
                <a:solidFill>
                  <a:schemeClr val="accent2"/>
                </a:solidFill>
              </a:rPr>
              <a:t> </a:t>
            </a:r>
            <a:r>
              <a:rPr lang="id-ID" b="1" i="1">
                <a:solidFill>
                  <a:schemeClr val="accent2"/>
                </a:solidFill>
              </a:rPr>
              <a:t>peserta didik</a:t>
            </a:r>
            <a:r>
              <a:rPr lang="id-ID" sz="1600" b="1" i="1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1676400" y="6019800"/>
            <a:ext cx="272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id-ID" b="1" i="1">
                <a:solidFill>
                  <a:schemeClr val="accent2"/>
                </a:solidFill>
              </a:rPr>
              <a:t>membina peserta didik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  <p:bldP spid="31749" grpId="0"/>
      <p:bldP spid="31750" grpId="0"/>
      <p:bldP spid="31751" grpId="0"/>
      <p:bldP spid="31752" grpId="0"/>
      <p:bldP spid="31753" grpId="0"/>
      <p:bldP spid="31754" grpId="0"/>
      <p:bldP spid="31755" grpId="0"/>
      <p:bldP spid="31756" grpId="0"/>
      <p:bldP spid="31757" grpId="0"/>
      <p:bldP spid="31758" grpId="0"/>
      <p:bldP spid="31759" grpId="0"/>
      <p:bldP spid="31760" grpId="0"/>
      <p:bldP spid="3176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38200" y="7620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/>
              <a:t>MENGUKUR?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181600" y="7747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Proses memperoleh Data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04800" y="1447800"/>
            <a:ext cx="3352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Data apa yang diperoleh?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5181600" y="1476375"/>
            <a:ext cx="297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Data kuantitatif / numerik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57200" y="2286000"/>
            <a:ext cx="3124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Untuk apa data tersebut?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5029200" y="2178050"/>
            <a:ext cx="3886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Untuk mengetahui sesuatu sesuai dengan tujuan pengukuran</a:t>
            </a:r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3657600" y="990600"/>
            <a:ext cx="1066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3657600" y="1676400"/>
            <a:ext cx="1295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3733800" y="2514600"/>
            <a:ext cx="1066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838200" y="3124200"/>
            <a:ext cx="7391400" cy="101441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2400"/>
              <a:t> UNTUK MENGUKUR DIPERLUKAN ALAT UKUR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2400"/>
              <a:t> HASIL PENGUKURAN BERUPA DATA NUMERIK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49" grpId="0"/>
      <p:bldP spid="6150" grpId="0"/>
      <p:bldP spid="6151" grpId="0"/>
      <p:bldP spid="6152" grpId="0"/>
      <p:bldP spid="6155" grpId="0"/>
      <p:bldP spid="6156" grpId="0" animBg="1"/>
      <p:bldP spid="6157" grpId="0" animBg="1"/>
      <p:bldP spid="6158" grpId="0" animBg="1"/>
      <p:bldP spid="615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2538413" y="641350"/>
            <a:ext cx="3046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s-ES" sz="2400" b="1"/>
              <a:t>TEKNIK PENILAIAN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304800" y="1219200"/>
            <a:ext cx="2965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ES" b="1"/>
              <a:t>1.  Penilaian Unjuk Kerja</a:t>
            </a:r>
            <a:r>
              <a:rPr lang="es-ES"/>
              <a:t>  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1600200" y="1600200"/>
            <a:ext cx="687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ES" b="1">
                <a:solidFill>
                  <a:schemeClr val="accent2"/>
                </a:solidFill>
              </a:rPr>
              <a:t>mengamati  kegiatan peserta didik dalam melakukan sesuatu</a:t>
            </a:r>
            <a:r>
              <a:rPr lang="en-US" b="1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2362200" y="2057400"/>
            <a:ext cx="327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es-ES" b="1">
                <a:solidFill>
                  <a:srgbClr val="FF0000"/>
                </a:solidFill>
              </a:rPr>
              <a:t>     </a:t>
            </a:r>
            <a:r>
              <a:rPr lang="en-US" b="1" i="1">
                <a:solidFill>
                  <a:srgbClr val="FF0000"/>
                </a:solidFill>
              </a:rPr>
              <a:t>a.  </a:t>
            </a:r>
            <a:r>
              <a:rPr lang="en-US" b="1">
                <a:solidFill>
                  <a:srgbClr val="FF0000"/>
                </a:solidFill>
              </a:rPr>
              <a:t>Daftar Cek</a:t>
            </a:r>
            <a:r>
              <a:rPr lang="en-US" b="1" i="1">
                <a:solidFill>
                  <a:srgbClr val="FF0000"/>
                </a:solidFill>
              </a:rPr>
              <a:t> (Check-list)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2743200" y="2514600"/>
            <a:ext cx="3702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sv-SE" b="1" i="1">
                <a:solidFill>
                  <a:srgbClr val="FF0000"/>
                </a:solidFill>
              </a:rPr>
              <a:t>b.</a:t>
            </a:r>
            <a:r>
              <a:rPr lang="sv-SE" b="1">
                <a:solidFill>
                  <a:srgbClr val="FF0000"/>
                </a:solidFill>
              </a:rPr>
              <a:t>Skala Penilaian</a:t>
            </a:r>
            <a:r>
              <a:rPr lang="sv-SE" b="1" i="1">
                <a:solidFill>
                  <a:srgbClr val="FF0000"/>
                </a:solidFill>
              </a:rPr>
              <a:t> (Rating Scale)</a:t>
            </a:r>
            <a:r>
              <a:rPr lang="sv-SE" b="1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304800" y="3200400"/>
            <a:ext cx="211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b="1"/>
              <a:t>2. Penilaian Sikap</a:t>
            </a: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990600" y="3810000"/>
            <a:ext cx="85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/>
              <a:t>afektif</a:t>
            </a:r>
            <a:r>
              <a:rPr lang="en-US"/>
              <a:t> 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838200" y="4876800"/>
            <a:ext cx="971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/>
              <a:t>kognitif</a:t>
            </a:r>
            <a:r>
              <a:rPr lang="en-US"/>
              <a:t> </a:t>
            </a:r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914400" y="5715000"/>
            <a:ext cx="92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/>
              <a:t>konatif</a:t>
            </a:r>
            <a:r>
              <a:rPr lang="en-US"/>
              <a:t> </a:t>
            </a: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2133600" y="3810000"/>
            <a:ext cx="443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b="1">
                <a:solidFill>
                  <a:schemeClr val="accent2"/>
                </a:solidFill>
              </a:rPr>
              <a:t>perasaan yang dimiliki oleh seseorang </a:t>
            </a: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2209800" y="4267200"/>
            <a:ext cx="424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b="1">
                <a:solidFill>
                  <a:schemeClr val="accent2"/>
                </a:solidFill>
              </a:rPr>
              <a:t>penilaiannya terhadap sesuatu objek</a:t>
            </a:r>
            <a:r>
              <a:rPr lang="en-US" b="1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1981200" y="4876800"/>
            <a:ext cx="633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b="1">
                <a:solidFill>
                  <a:schemeClr val="accent2"/>
                </a:solidFill>
              </a:rPr>
              <a:t>kepercayaan atau keyakinan seseorang mengenai objek</a:t>
            </a:r>
            <a:r>
              <a:rPr lang="en-US" b="1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2057400" y="5715000"/>
            <a:ext cx="5353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b="1">
                <a:solidFill>
                  <a:schemeClr val="accent2"/>
                </a:solidFill>
              </a:rPr>
              <a:t>kecenderungan untuk berperilaku atau berbuat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0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  <p:bldP spid="33797" grpId="0"/>
      <p:bldP spid="33798" grpId="0"/>
      <p:bldP spid="33799" grpId="0"/>
      <p:bldP spid="33800" grpId="0"/>
      <p:bldP spid="33801" grpId="0"/>
      <p:bldP spid="33802" grpId="0"/>
      <p:bldP spid="33803" grpId="0"/>
      <p:bldP spid="33804" grpId="0"/>
      <p:bldP spid="33805" grpId="0"/>
      <p:bldP spid="33806" grpId="0"/>
      <p:bldP spid="33807" grpId="0"/>
      <p:bldP spid="3380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09600" y="304800"/>
            <a:ext cx="3870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sv-SE" b="1"/>
              <a:t> Sikap terhadap materi pelajaran</a:t>
            </a:r>
            <a:r>
              <a:rPr lang="en-US"/>
              <a:t> 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609600" y="685800"/>
            <a:ext cx="3641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sv-SE" b="1"/>
              <a:t> Sikap terhadap guru/pengajar</a:t>
            </a:r>
            <a:r>
              <a:rPr lang="en-US"/>
              <a:t> 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609600" y="1004888"/>
            <a:ext cx="3641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sv-SE" b="1"/>
              <a:t> Sikap terhadap guru/pengajar</a:t>
            </a:r>
            <a:r>
              <a:rPr lang="en-US"/>
              <a:t> </a:t>
            </a: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609600" y="1371600"/>
            <a:ext cx="7391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sv-SE" b="1"/>
              <a:t> Sikap berkaitan dengan nilai atau norma yang berhubungan </a:t>
            </a:r>
          </a:p>
          <a:p>
            <a:pPr>
              <a:buFont typeface="Wingdings" pitchFamily="2" charset="2"/>
              <a:buNone/>
            </a:pPr>
            <a:r>
              <a:rPr lang="sv-SE" b="1"/>
              <a:t>   dengan suatu materi pelajaran</a:t>
            </a:r>
            <a:r>
              <a:rPr lang="en-US"/>
              <a:t> </a:t>
            </a: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0" y="2119313"/>
            <a:ext cx="299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sz="2000" b="1"/>
              <a:t>Teknik Penilaian Sikap</a:t>
            </a:r>
            <a:r>
              <a:rPr lang="en-US" sz="2000" b="1"/>
              <a:t> </a:t>
            </a: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762000" y="2590800"/>
            <a:ext cx="2482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sv-SE" b="1" i="1"/>
              <a:t>a. Observasi perilaku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1143000" y="2971800"/>
            <a:ext cx="5632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id-ID"/>
              <a:t>Contoh Format Penilaian Sikap dalam praktek IPA :</a:t>
            </a:r>
          </a:p>
        </p:txBody>
      </p:sp>
      <p:graphicFrame>
        <p:nvGraphicFramePr>
          <p:cNvPr id="35173" name="Group 357"/>
          <p:cNvGraphicFramePr>
            <a:graphicFrameLocks noGrp="1"/>
          </p:cNvGraphicFramePr>
          <p:nvPr/>
        </p:nvGraphicFramePr>
        <p:xfrm>
          <a:off x="990600" y="3352800"/>
          <a:ext cx="7162800" cy="2468563"/>
        </p:xfrm>
        <a:graphic>
          <a:graphicData uri="http://schemas.openxmlformats.org/drawingml/2006/table">
            <a:tbl>
              <a:tblPr/>
              <a:tblGrid>
                <a:gridCol w="511175"/>
                <a:gridCol w="714375"/>
                <a:gridCol w="1150938"/>
                <a:gridCol w="836612"/>
                <a:gridCol w="835025"/>
                <a:gridCol w="1123950"/>
                <a:gridCol w="736600"/>
                <a:gridCol w="1254125"/>
              </a:tblGrid>
              <a:tr h="1539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ahoma" pitchFamily="34" charset="0"/>
                        </a:rPr>
                        <a:t>No.</a:t>
                      </a: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ahoma" pitchFamily="34" charset="0"/>
                        </a:rPr>
                        <a:t>Nama</a:t>
                      </a: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ahoma" pitchFamily="34" charset="0"/>
                        </a:rPr>
                        <a:t>Perilaku</a:t>
                      </a: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ahoma" pitchFamily="34" charset="0"/>
                        </a:rPr>
                        <a:t>Nilai</a:t>
                      </a: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ahoma" pitchFamily="34" charset="0"/>
                        </a:rPr>
                        <a:t>Keterangan</a:t>
                      </a: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ahoma" pitchFamily="34" charset="0"/>
                        </a:rPr>
                        <a:t>Bekerja sama</a:t>
                      </a: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ahoma" pitchFamily="34" charset="0"/>
                        </a:rPr>
                        <a:t>Berini-siatif</a:t>
                      </a: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ahoma" pitchFamily="34" charset="0"/>
                        </a:rPr>
                        <a:t>Penuh Perha-tian</a:t>
                      </a: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ahoma" pitchFamily="34" charset="0"/>
                        </a:rPr>
                        <a:t>Bekerja sistematis</a:t>
                      </a: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ahoma" pitchFamily="34" charset="0"/>
                        </a:rPr>
                        <a:t>1.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ahoma" pitchFamily="34" charset="0"/>
                        </a:rPr>
                        <a:t>Desi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ahoma" pitchFamily="34" charset="0"/>
                        </a:rPr>
                        <a:t>2.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ahoma" pitchFamily="34" charset="0"/>
                        </a:rPr>
                        <a:t>Tukul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ahoma" pitchFamily="34" charset="0"/>
                        </a:rPr>
                        <a:t>3.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ahoma" pitchFamily="34" charset="0"/>
                        </a:rPr>
                        <a:t>Parto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174" name="Rectangle 358"/>
          <p:cNvSpPr>
            <a:spLocks noChangeArrowheads="1"/>
          </p:cNvSpPr>
          <p:nvPr/>
        </p:nvSpPr>
        <p:spPr bwMode="auto">
          <a:xfrm>
            <a:off x="762000" y="6091238"/>
            <a:ext cx="7696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sv-SE" sz="1600" b="1" i="1"/>
              <a:t>1</a:t>
            </a:r>
            <a:r>
              <a:rPr lang="sv-SE"/>
              <a:t> = sangat kurang</a:t>
            </a:r>
            <a:r>
              <a:rPr lang="en-US"/>
              <a:t>     </a:t>
            </a:r>
            <a:r>
              <a:rPr lang="sv-SE" sz="1600" b="1" i="1"/>
              <a:t>2</a:t>
            </a:r>
            <a:r>
              <a:rPr lang="sv-SE"/>
              <a:t> = kurang</a:t>
            </a:r>
            <a:r>
              <a:rPr lang="en-US"/>
              <a:t>    </a:t>
            </a:r>
            <a:r>
              <a:rPr lang="sv-SE" sz="1600" b="1" i="1"/>
              <a:t>3 </a:t>
            </a:r>
            <a:r>
              <a:rPr lang="sv-SE"/>
              <a:t>= sedang</a:t>
            </a:r>
            <a:r>
              <a:rPr lang="en-US"/>
              <a:t>    </a:t>
            </a:r>
            <a:r>
              <a:rPr lang="sv-SE" sz="1600" b="1" i="1"/>
              <a:t>4</a:t>
            </a:r>
            <a:r>
              <a:rPr lang="sv-SE"/>
              <a:t> = baik</a:t>
            </a:r>
            <a:r>
              <a:rPr lang="en-US"/>
              <a:t>       </a:t>
            </a:r>
            <a:r>
              <a:rPr lang="sv-SE" sz="1600" b="1" i="1"/>
              <a:t>5 </a:t>
            </a:r>
            <a:r>
              <a:rPr lang="sv-SE"/>
              <a:t>= amat baik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3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  <p:bldP spid="34821" grpId="0"/>
      <p:bldP spid="34822" grpId="0"/>
      <p:bldP spid="34823" grpId="0"/>
      <p:bldP spid="34824" grpId="0"/>
      <p:bldP spid="34825" grpId="0"/>
      <p:bldP spid="34826" grpId="0"/>
      <p:bldP spid="3517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609600" y="533400"/>
            <a:ext cx="2762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id-ID" b="1" i="1"/>
              <a:t>b. Pertanyaan langsung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609600" y="990600"/>
            <a:ext cx="2165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id-ID" b="1" i="1"/>
              <a:t>c. Laporan pribadi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381000" y="1708150"/>
            <a:ext cx="3295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b="1"/>
              <a:t>3. </a:t>
            </a:r>
            <a:r>
              <a:rPr lang="id-ID" sz="2400" b="1"/>
              <a:t>  Penilaian Tertulis</a:t>
            </a:r>
            <a:r>
              <a:rPr lang="id-ID" sz="2400"/>
              <a:t> </a:t>
            </a: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1371600" y="2209800"/>
            <a:ext cx="192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id-ID"/>
              <a:t>Teknik Penilaian</a:t>
            </a:r>
            <a:r>
              <a:rPr lang="en-US"/>
              <a:t> </a:t>
            </a: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2209800" y="2667000"/>
            <a:ext cx="226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id-ID" b="1"/>
              <a:t>a.memilih jawaban</a:t>
            </a:r>
            <a:r>
              <a:rPr lang="en-US" b="1"/>
              <a:t> 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2362200" y="3124200"/>
            <a:ext cx="37433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buFont typeface="Wingdings" pitchFamily="2" charset="2"/>
              <a:buChar char="§"/>
              <a:tabLst>
                <a:tab pos="914400" algn="l"/>
              </a:tabLst>
            </a:pPr>
            <a:r>
              <a:rPr lang="id-ID"/>
              <a:t>pilihan ganda</a:t>
            </a:r>
            <a:endParaRPr lang="en-US"/>
          </a:p>
          <a:p>
            <a:pPr>
              <a:buFont typeface="Wingdings" pitchFamily="2" charset="2"/>
              <a:buChar char="§"/>
              <a:tabLst>
                <a:tab pos="914400" algn="l"/>
              </a:tabLst>
            </a:pPr>
            <a:r>
              <a:rPr lang="id-ID"/>
              <a:t>dua pilihan (benar-s</a:t>
            </a:r>
            <a:r>
              <a:rPr lang="sv-SE"/>
              <a:t>alah, ya-tidak)</a:t>
            </a:r>
            <a:endParaRPr lang="en-US"/>
          </a:p>
          <a:p>
            <a:pPr>
              <a:buFont typeface="Wingdings" pitchFamily="2" charset="2"/>
              <a:buChar char="§"/>
              <a:tabLst>
                <a:tab pos="914400" algn="l"/>
              </a:tabLst>
            </a:pPr>
            <a:r>
              <a:rPr lang="sv-SE"/>
              <a:t>menjodohkan</a:t>
            </a:r>
            <a:endParaRPr lang="en-US"/>
          </a:p>
          <a:p>
            <a:pPr>
              <a:buFont typeface="Wingdings" pitchFamily="2" charset="2"/>
              <a:buChar char="§"/>
              <a:tabLst>
                <a:tab pos="914400" algn="l"/>
              </a:tabLst>
            </a:pPr>
            <a:r>
              <a:rPr lang="en-US"/>
              <a:t>sebab-akibat </a:t>
            </a:r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2209800" y="4572000"/>
            <a:ext cx="2609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b="1"/>
              <a:t>b. mensuplai jawaban</a:t>
            </a:r>
            <a:r>
              <a:rPr lang="en-US" b="1"/>
              <a:t> </a:t>
            </a:r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2438400" y="5029200"/>
            <a:ext cx="33115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buFont typeface="Wingdings" pitchFamily="2" charset="2"/>
              <a:buChar char="§"/>
              <a:tabLst>
                <a:tab pos="914400" algn="l"/>
              </a:tabLst>
            </a:pPr>
            <a:r>
              <a:rPr lang="sv-SE"/>
              <a:t>isian atau melengkapi</a:t>
            </a:r>
            <a:endParaRPr lang="en-US"/>
          </a:p>
          <a:p>
            <a:pPr>
              <a:buFont typeface="Wingdings" pitchFamily="2" charset="2"/>
              <a:buChar char="§"/>
              <a:tabLst>
                <a:tab pos="914400" algn="l"/>
              </a:tabLst>
            </a:pPr>
            <a:r>
              <a:rPr lang="sv-SE"/>
              <a:t>jawaban singkat atau pendek </a:t>
            </a:r>
          </a:p>
          <a:p>
            <a:pPr>
              <a:buFont typeface="Wingdings" pitchFamily="2" charset="2"/>
              <a:buChar char="§"/>
              <a:tabLst>
                <a:tab pos="914400" algn="l"/>
              </a:tabLst>
            </a:pPr>
            <a:r>
              <a:rPr lang="sv-SE"/>
              <a:t>uraian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/>
      <p:bldP spid="36869" grpId="0"/>
      <p:bldP spid="36870" grpId="0"/>
      <p:bldP spid="36871" grpId="0"/>
      <p:bldP spid="36872" grpId="0"/>
      <p:bldP spid="36873" grpId="0"/>
      <p:bldP spid="36874" grpId="0"/>
      <p:bldP spid="3687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609600" y="609600"/>
            <a:ext cx="226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i-FI" b="1"/>
              <a:t>4. Penilaian Proyek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1066800" y="1066800"/>
            <a:ext cx="7239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fi-FI"/>
              <a:t>kegiatan penilaian terhadap suatu tugas yang harus diselesaikan dalam periode/waktu tertentu</a:t>
            </a:r>
            <a:r>
              <a:rPr lang="en-US"/>
              <a:t> </a:t>
            </a: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1600200" y="1828800"/>
            <a:ext cx="781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i-FI"/>
              <a:t>misal</a:t>
            </a:r>
            <a:r>
              <a:rPr lang="en-US"/>
              <a:t> 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2514600" y="1843088"/>
            <a:ext cx="449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Meneliti dampak banjir bagi kesehatan</a:t>
            </a:r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457200" y="2590800"/>
            <a:ext cx="229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b="1"/>
              <a:t>5. Penilaian Produk</a:t>
            </a:r>
          </a:p>
        </p:txBody>
      </p:sp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1219200" y="3048000"/>
            <a:ext cx="2066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sv-SE"/>
              <a:t>Tahap persiapan</a:t>
            </a:r>
            <a:r>
              <a:rPr lang="en-US"/>
              <a:t> 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1222375" y="3505200"/>
            <a:ext cx="220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sv-SE"/>
              <a:t>Tahap pembuatan </a:t>
            </a:r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1222375" y="4038600"/>
            <a:ext cx="3883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sv-SE"/>
              <a:t>Tahap penilaian produk (appraisal)</a:t>
            </a:r>
            <a:r>
              <a:rPr lang="en-US"/>
              <a:t> </a:t>
            </a: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381000" y="4800600"/>
            <a:ext cx="289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sv-SE" b="1"/>
              <a:t>6. .Penilaian  Portofolio </a:t>
            </a:r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381000" y="5334000"/>
            <a:ext cx="3930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b="1"/>
              <a:t>7. Penilaian Diri (</a:t>
            </a:r>
            <a:r>
              <a:rPr lang="sv-SE" b="1" i="1"/>
              <a:t>self assessment</a:t>
            </a:r>
            <a:r>
              <a:rPr lang="sv-SE" b="1"/>
              <a:t>)</a:t>
            </a:r>
            <a:r>
              <a:rPr lang="en-US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/>
      <p:bldP spid="35846" grpId="0"/>
      <p:bldP spid="35847" grpId="0"/>
      <p:bldP spid="35849" grpId="0"/>
      <p:bldP spid="35850" grpId="0"/>
      <p:bldP spid="35851" grpId="0"/>
      <p:bldP spid="35852" grpId="0"/>
      <p:bldP spid="35854" grpId="0"/>
      <p:bldP spid="35855" grpId="0"/>
      <p:bldP spid="3585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2209800" y="396875"/>
            <a:ext cx="3116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sz="2000">
                <a:latin typeface="Trebuchet MS" pitchFamily="34" charset="0"/>
                <a:ea typeface="Times New Roman" pitchFamily="18" charset="0"/>
                <a:cs typeface="Tahoma" pitchFamily="34" charset="0"/>
              </a:rPr>
              <a:t>Contoh penilaian Produk </a:t>
            </a:r>
            <a:endParaRPr lang="en-US" sz="2000">
              <a:ea typeface="Times New Roman" pitchFamily="18" charset="0"/>
              <a:cs typeface="Tahoma" pitchFamily="34" charset="0"/>
            </a:endParaRPr>
          </a:p>
        </p:txBody>
      </p:sp>
      <p:graphicFrame>
        <p:nvGraphicFramePr>
          <p:cNvPr id="39000" name="Group 88"/>
          <p:cNvGraphicFramePr>
            <a:graphicFrameLocks noGrp="1"/>
          </p:cNvGraphicFramePr>
          <p:nvPr/>
        </p:nvGraphicFramePr>
        <p:xfrm>
          <a:off x="609600" y="1219200"/>
          <a:ext cx="7696200" cy="4419600"/>
        </p:xfrm>
        <a:graphic>
          <a:graphicData uri="http://schemas.openxmlformats.org/drawingml/2006/table">
            <a:tbl>
              <a:tblPr/>
              <a:tblGrid>
                <a:gridCol w="2133600"/>
                <a:gridCol w="4724400"/>
                <a:gridCol w="838200"/>
              </a:tblGrid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ahoma" pitchFamily="34" charset="0"/>
                        </a:rPr>
                        <a:t>Tahap</a:t>
                      </a:r>
                      <a:endParaRPr kumimoji="0" lang="nl-N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ahoma" pitchFamily="34" charset="0"/>
                        </a:rPr>
                        <a:t>Deskripsi</a:t>
                      </a:r>
                      <a:endParaRPr kumimoji="0" lang="nl-NL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ahoma" pitchFamily="34" charset="0"/>
                        </a:rPr>
                        <a:t>Skor</a:t>
                      </a:r>
                      <a:endParaRPr kumimoji="0" lang="nl-NL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1243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ahoma" pitchFamily="34" charset="0"/>
                        </a:rPr>
                        <a:t>Persiapan</a:t>
                      </a:r>
                      <a:endParaRPr kumimoji="0" lang="nl-N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ahoma" pitchFamily="34" charset="0"/>
                        </a:rPr>
                        <a:t>Kemampuan merencanakan seperti: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ahoma" pitchFamily="34" charset="0"/>
                          <a:sym typeface="Symbol" pitchFamily="18" charset="2"/>
                        </a:rPr>
                        <a:t></a:t>
                      </a: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ahoma" pitchFamily="34" charset="0"/>
                          <a:sym typeface="Symbol" pitchFamily="18" charset="2"/>
                        </a:rPr>
                        <a:t>menggali dan mengembangkan gagasan;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  <a:sym typeface="Symbol" pitchFamily="18" charset="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ahoma" pitchFamily="34" charset="0"/>
                          <a:sym typeface="Symbol" pitchFamily="18" charset="2"/>
                        </a:rPr>
                        <a:t>mendesain produk, menentukan alat dan bahan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ahoma" pitchFamily="34" charset="0"/>
                        </a:rPr>
                        <a:t>1-10</a:t>
                      </a: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ahoma" pitchFamily="34" charset="0"/>
                        </a:rPr>
                        <a:t>Pembuatan Produk</a:t>
                      </a:r>
                      <a:endParaRPr kumimoji="0" lang="nl-N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ahoma" pitchFamily="34" charset="0"/>
                          <a:sym typeface="Symbol" pitchFamily="18" charset="2"/>
                        </a:rPr>
                        <a:t></a:t>
                      </a: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ahoma" pitchFamily="34" charset="0"/>
                          <a:sym typeface="Symbol" pitchFamily="18" charset="2"/>
                        </a:rPr>
                        <a:t>Kemampuan menyeleksi dan menggunakan bahan;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  <a:sym typeface="Symbol" pitchFamily="18" charset="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ahoma" pitchFamily="34" charset="0"/>
                          <a:sym typeface="Symbol" pitchFamily="18" charset="2"/>
                        </a:rPr>
                        <a:t></a:t>
                      </a: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ahoma" pitchFamily="34" charset="0"/>
                          <a:sym typeface="Symbol" pitchFamily="18" charset="2"/>
                        </a:rPr>
                        <a:t>Kemampuan menyeleksi dan menggunakan alat;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  <a:sym typeface="Symbol" pitchFamily="18" charset="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ahoma" pitchFamily="34" charset="0"/>
                          <a:sym typeface="Symbol" pitchFamily="18" charset="2"/>
                        </a:rPr>
                        <a:t></a:t>
                      </a: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ahoma" pitchFamily="34" charset="0"/>
                          <a:sym typeface="Symbol" pitchFamily="18" charset="2"/>
                        </a:rPr>
                        <a:t>Kemampuan menyeleksi dan menggunakan teknik;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ahoma" pitchFamily="34" charset="0"/>
                        </a:rPr>
                        <a:t>1-10</a:t>
                      </a: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6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ahoma" pitchFamily="34" charset="0"/>
                        </a:rPr>
                        <a:t>Penilaian produk</a:t>
                      </a:r>
                      <a:endParaRPr kumimoji="0" lang="nl-N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ahoma" pitchFamily="34" charset="0"/>
                          <a:sym typeface="Symbol" pitchFamily="18" charset="2"/>
                        </a:rPr>
                        <a:t></a:t>
                      </a:r>
                      <a:r>
                        <a:rPr kumimoji="0" lang="sv-S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ahoma" pitchFamily="34" charset="0"/>
                          <a:sym typeface="Symbol" pitchFamily="18" charset="2"/>
                        </a:rPr>
                        <a:t>Kemampuan peserta didik membuat produk sesuai kegunaan/fungsinya;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  <a:sym typeface="Symbol" pitchFamily="18" charset="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ahoma" pitchFamily="34" charset="0"/>
                          <a:sym typeface="Symbol" pitchFamily="18" charset="2"/>
                        </a:rPr>
                        <a:t>Produk memenuhi kriteria keindahan.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ahoma" pitchFamily="34" charset="0"/>
                        </a:rPr>
                        <a:t>1-10</a:t>
                      </a: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9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457200" y="533400"/>
            <a:ext cx="7488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fi-FI" sz="2400" b="1"/>
              <a:t>LANGKAH-LANGKAH PELAKSANAAN PENILAIAN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457200" y="1295400"/>
            <a:ext cx="539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ES" b="1"/>
              <a:t>1. Penetapan Indikator Pencapaian Hasil Belajar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838200" y="1828800"/>
            <a:ext cx="7315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s-ES" b="1"/>
              <a:t>Indikator merupakan ukuran, karakteristik, ciri-ciri, pembuatan atau proses yang berkontribusi/menunjukkan ketercapaian suatu kompetensi dasar.</a:t>
            </a:r>
            <a:r>
              <a:rPr lang="es-ES"/>
              <a:t> </a:t>
            </a: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381000" y="3048000"/>
            <a:ext cx="800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>
              <a:buFontTx/>
              <a:buAutoNum type="arabicPeriod" startAt="2"/>
            </a:pPr>
            <a:r>
              <a:rPr lang="sv-SE" b="1"/>
              <a:t>Pemetaan Standar Kompetensi, Kompetensi Dasar, Indikator dan </a:t>
            </a:r>
          </a:p>
          <a:p>
            <a:pPr marL="342900" indent="-342900"/>
            <a:r>
              <a:rPr lang="sv-SE" b="1"/>
              <a:t>    Teknik Penilaian</a:t>
            </a:r>
            <a:r>
              <a:rPr lang="en-US" b="1"/>
              <a:t> 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04800" y="4114800"/>
            <a:ext cx="3511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nl-NL" b="1"/>
              <a:t> 3. Penetapan Teknik Penilaian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381000" y="4724400"/>
            <a:ext cx="5314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b="1"/>
              <a:t>4. Contoh Alat dan Penskoran Dalam Penilaian</a:t>
            </a:r>
            <a:r>
              <a:rPr lang="en-US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  <p:bldP spid="37893" grpId="0"/>
      <p:bldP spid="37894" grpId="0"/>
      <p:bldP spid="37896" grpId="0"/>
      <p:bldP spid="37897" grpId="0"/>
      <p:bldP spid="3790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3048000" y="565150"/>
            <a:ext cx="2620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nb-NO" sz="2400" b="1"/>
              <a:t>Ranah Penilaian 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1143000" y="1479550"/>
            <a:ext cx="2166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nb-NO" sz="2400" b="1"/>
              <a:t>Pengetahuan</a:t>
            </a:r>
            <a:r>
              <a:rPr lang="en-US" sz="2000" b="1"/>
              <a:t> 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1066800" y="2514600"/>
            <a:ext cx="2185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nb-NO" sz="2400" b="1"/>
              <a:t>Keterampilan</a:t>
            </a:r>
            <a:r>
              <a:rPr lang="en-US" sz="2000" b="1"/>
              <a:t> </a:t>
            </a: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1143000" y="3276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nb-NO" sz="2400" b="1"/>
              <a:t>Sikap</a:t>
            </a:r>
            <a:r>
              <a:rPr lang="en-US" sz="2000" b="1"/>
              <a:t> 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4876800" y="1524000"/>
            <a:ext cx="2241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sz="2000" b="1"/>
              <a:t>Domain kognitif, 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4876800" y="2498725"/>
            <a:ext cx="165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sz="2000" b="1"/>
              <a:t>Psikomotor</a:t>
            </a:r>
            <a:r>
              <a:rPr lang="en-US" sz="2000" b="1"/>
              <a:t> </a:t>
            </a: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4824413" y="3413125"/>
            <a:ext cx="1042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sz="2000" b="1"/>
              <a:t>Afektif</a:t>
            </a:r>
            <a:r>
              <a:rPr lang="en-US" sz="2000" b="1"/>
              <a:t> </a:t>
            </a:r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3352800" y="175260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3352800" y="274320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3352800" y="358140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9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  <p:bldP spid="32773" grpId="0"/>
      <p:bldP spid="32774" grpId="0"/>
      <p:bldP spid="32775" grpId="0"/>
      <p:bldP spid="32776" grpId="0"/>
      <p:bldP spid="32777" grpId="0"/>
      <p:bldP spid="32778" grpId="0"/>
      <p:bldP spid="32779" grpId="0" animBg="1"/>
      <p:bldP spid="32780" grpId="0" animBg="1"/>
      <p:bldP spid="3278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0" y="914400"/>
            <a:ext cx="4191000" cy="4752975"/>
            <a:chOff x="1343025" y="914400"/>
            <a:chExt cx="2881312" cy="4752474"/>
          </a:xfrm>
        </p:grpSpPr>
        <p:sp>
          <p:nvSpPr>
            <p:cNvPr id="35861" name="Rectangle 6"/>
            <p:cNvSpPr>
              <a:spLocks noChangeArrowheads="1"/>
            </p:cNvSpPr>
            <p:nvPr/>
          </p:nvSpPr>
          <p:spPr bwMode="auto">
            <a:xfrm>
              <a:off x="1866900" y="2743200"/>
              <a:ext cx="1885950" cy="2923674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62" name="AutoShape 11"/>
            <p:cNvSpPr>
              <a:spLocks noChangeArrowheads="1"/>
            </p:cNvSpPr>
            <p:nvPr/>
          </p:nvSpPr>
          <p:spPr bwMode="auto">
            <a:xfrm>
              <a:off x="1343025" y="914400"/>
              <a:ext cx="2881312" cy="1876926"/>
            </a:xfrm>
            <a:prstGeom prst="triangle">
              <a:avLst>
                <a:gd name="adj" fmla="val 50000"/>
              </a:avLst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971800" y="152400"/>
            <a:ext cx="22098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ctr">
            <a:spAutoFit/>
          </a:bodyPr>
          <a:lstStyle/>
          <a:p>
            <a:pPr eaLnBrk="0" hangingPunct="0"/>
            <a:r>
              <a:rPr lang="en-US" b="1">
                <a:cs typeface="Times New Roman" pitchFamily="18" charset="0"/>
              </a:rPr>
              <a:t>Domain Kognitif</a:t>
            </a:r>
            <a:endParaRPr lang="en-US" b="1"/>
          </a:p>
          <a:p>
            <a:pPr eaLnBrk="0" hangingPunct="0"/>
            <a:endParaRPr lang="en-US" b="1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191000" y="2286000"/>
            <a:ext cx="4676775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fr-FR" sz="1200" b="1">
                <a:latin typeface="Arial Narrow" pitchFamily="34" charset="0"/>
              </a:rPr>
              <a:t>Membangun struktur atau pola dari unsur-unsurnya. Menggabungkan bagian-bagian menjadi satu kesatuan yang memiliki makna.</a:t>
            </a:r>
            <a:endParaRPr lang="en-US" sz="1200" b="1">
              <a:latin typeface="Arial Narrow" pitchFamily="34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914400" y="5124450"/>
            <a:ext cx="2286000" cy="3619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400" b="1">
                <a:latin typeface="Arial Narrow" pitchFamily="34" charset="0"/>
              </a:rPr>
              <a:t>Pengetahuan  (knowledge)</a:t>
            </a:r>
            <a:endParaRPr lang="en-US" sz="1400" b="1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914400" y="4559300"/>
            <a:ext cx="2286000" cy="393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400" b="1">
                <a:latin typeface="Arial Narrow" pitchFamily="34" charset="0"/>
              </a:rPr>
              <a:t>Pemahaman (Comprehention)</a:t>
            </a:r>
            <a:endParaRPr lang="en-US" sz="1400" b="1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990600" y="3886200"/>
            <a:ext cx="22098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400" b="1">
                <a:latin typeface="Arial Narrow" pitchFamily="34" charset="0"/>
              </a:rPr>
              <a:t>Aplikasi (Aplication)</a:t>
            </a:r>
            <a:endParaRPr lang="en-US" sz="1400" b="1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990600" y="3124200"/>
            <a:ext cx="22860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400" b="1">
                <a:latin typeface="Arial Narrow" pitchFamily="34" charset="0"/>
              </a:rPr>
              <a:t>Analisis (Analysis)</a:t>
            </a:r>
            <a:endParaRPr lang="en-US" sz="1400" b="1"/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1171575" y="1752600"/>
            <a:ext cx="18288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600" b="1" i="1">
                <a:latin typeface="Arial Narrow" pitchFamily="34" charset="0"/>
              </a:rPr>
              <a:t>Evaluasi(Evaluation)</a:t>
            </a:r>
            <a:endParaRPr lang="en-US" sz="1600" b="1" i="1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990600" y="2362200"/>
            <a:ext cx="22098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400" b="1">
                <a:latin typeface="Arial Narrow" pitchFamily="34" charset="0"/>
              </a:rPr>
              <a:t>Sintesis (Synthesis)</a:t>
            </a:r>
            <a:endParaRPr lang="en-US" sz="1400" b="1"/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4114800" y="4495800"/>
            <a:ext cx="4953000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it-IT" sz="1200" b="1">
                <a:solidFill>
                  <a:srgbClr val="000000"/>
                </a:solidFill>
                <a:latin typeface="Arial Narrow" pitchFamily="34" charset="0"/>
              </a:rPr>
              <a:t>Memahami makna, translasi, interpolasi, dan interpretasi suatu masalah yang dinyatakan dengan kata-kata sendiri.  </a:t>
            </a:r>
            <a:endParaRPr lang="it-IT" sz="1200" b="1">
              <a:latin typeface="Arial Narrow" pitchFamily="34" charset="0"/>
            </a:endParaRPr>
          </a:p>
          <a:p>
            <a:endParaRPr lang="en-US" sz="1200" b="1">
              <a:latin typeface="Arial Narrow" pitchFamily="34" charset="0"/>
            </a:endParaRP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4191000" y="3962400"/>
            <a:ext cx="457200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it-IT" sz="1200" b="1">
                <a:latin typeface="Arial Narrow" pitchFamily="34" charset="0"/>
              </a:rPr>
              <a:t>Menggunakan konsep dalam situasi baru </a:t>
            </a:r>
            <a:endParaRPr lang="en-US" sz="1200" b="1">
              <a:latin typeface="Arial Narrow" pitchFamily="34" charset="0"/>
            </a:endParaRP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4191000" y="1676400"/>
            <a:ext cx="4343400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200" b="1">
                <a:latin typeface="Arial Narrow" pitchFamily="34" charset="0"/>
              </a:rPr>
              <a:t>Membuat pertimbangan yang berkaitan dengan nilai-nilai terhadap suatu gagasan atau materi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4114800" y="5219700"/>
            <a:ext cx="2590800" cy="342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sv-SE" sz="1200" b="1">
                <a:latin typeface="Arial Narrow" pitchFamily="34" charset="0"/>
              </a:rPr>
              <a:t>Mengingat fakta-fakta, definisi dsb.</a:t>
            </a:r>
            <a:endParaRPr lang="en-US" sz="1200" b="1">
              <a:latin typeface="Arial Narrow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rot="5400000" flipH="1" flipV="1">
            <a:off x="5791200" y="5027613"/>
            <a:ext cx="303213" cy="158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5792787" y="2894013"/>
            <a:ext cx="303213" cy="1588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 flipH="1" flipV="1">
            <a:off x="5791200" y="2208213"/>
            <a:ext cx="303213" cy="158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4191000" y="3124200"/>
            <a:ext cx="4953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it-IT" sz="1200" b="1">
                <a:latin typeface="Arial Narrow" pitchFamily="34" charset="0"/>
              </a:rPr>
              <a:t>Memisahkan materi atau konsep menjadi komponen-komponennya sehingga strukturnya dapat dipahami. Membedakan antara fakta dan kesimpulan</a:t>
            </a:r>
            <a:endParaRPr lang="en-US" sz="1200" b="1">
              <a:latin typeface="Arial Narrow" pitchFamily="34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rot="5400000" flipH="1" flipV="1">
            <a:off x="5792787" y="4341813"/>
            <a:ext cx="303213" cy="1588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 flipH="1" flipV="1">
            <a:off x="5792788" y="3733800"/>
            <a:ext cx="303212" cy="1588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/>
      <p:bldP spid="11267" grpId="0" animBg="1"/>
      <p:bldP spid="11271" grpId="0" animBg="1"/>
      <p:bldP spid="11272" grpId="0" animBg="1"/>
      <p:bldP spid="11273" grpId="0" animBg="1"/>
      <p:bldP spid="11274" grpId="0" animBg="1"/>
      <p:bldP spid="11276" grpId="0" animBg="1"/>
      <p:bldP spid="11277" grpId="0" animBg="1"/>
      <p:bldP spid="11278" grpId="0" animBg="1"/>
      <p:bldP spid="11279" grpId="0" animBg="1"/>
      <p:bldP spid="11280" grpId="0" animBg="1"/>
      <p:bldP spid="11281" grpId="0" animBg="1"/>
      <p:bldP spid="1128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609600" y="838200"/>
            <a:ext cx="3962400" cy="4572000"/>
            <a:chOff x="609600" y="838200"/>
            <a:chExt cx="3962400" cy="4572000"/>
          </a:xfrm>
        </p:grpSpPr>
        <p:sp>
          <p:nvSpPr>
            <p:cNvPr id="36882" name="Rectangle 4"/>
            <p:cNvSpPr>
              <a:spLocks noChangeArrowheads="1"/>
            </p:cNvSpPr>
            <p:nvPr/>
          </p:nvSpPr>
          <p:spPr bwMode="auto">
            <a:xfrm>
              <a:off x="1447800" y="2209800"/>
              <a:ext cx="2133600" cy="3200400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3" name="AutoShape 9"/>
            <p:cNvSpPr>
              <a:spLocks noChangeArrowheads="1"/>
            </p:cNvSpPr>
            <p:nvPr/>
          </p:nvSpPr>
          <p:spPr bwMode="auto">
            <a:xfrm>
              <a:off x="609600" y="838200"/>
              <a:ext cx="3962400" cy="1409700"/>
            </a:xfrm>
            <a:prstGeom prst="triangle">
              <a:avLst>
                <a:gd name="adj" fmla="val 50000"/>
              </a:avLst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429000" y="228600"/>
            <a:ext cx="2514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28600"/>
            <a:r>
              <a:rPr lang="en-US" b="1">
                <a:cs typeface="Times New Roman" pitchFamily="18" charset="0"/>
              </a:rPr>
              <a:t>Domain Afektif</a:t>
            </a:r>
            <a:endParaRPr lang="en-US"/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4495800" y="2438400"/>
            <a:ext cx="4495800" cy="685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it-IT" sz="1200" b="1">
                <a:latin typeface="Arial Narrow" pitchFamily="34" charset="0"/>
              </a:rPr>
              <a:t>Mengorganisasi nilai-nilai menjadi prioritas dalam dirinya dengan mencari solusi terhadap pertentangan yang terjadi akibat adanya perbedaan nilai. </a:t>
            </a:r>
            <a:endParaRPr lang="en-US" sz="1200" b="1">
              <a:latin typeface="Arial Narrow" pitchFamily="34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676400" y="4876800"/>
            <a:ext cx="1752600" cy="355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400" b="1">
                <a:latin typeface="Arial Narrow" pitchFamily="34" charset="0"/>
              </a:rPr>
              <a:t>Receiving</a:t>
            </a:r>
          </a:p>
          <a:p>
            <a:endParaRPr lang="en-US" sz="1400" b="1"/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1600200" y="3962400"/>
            <a:ext cx="1752600" cy="3238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400" b="1">
                <a:latin typeface="Arial Narrow" pitchFamily="34" charset="0"/>
              </a:rPr>
              <a:t>Responding</a:t>
            </a:r>
          </a:p>
          <a:p>
            <a:endParaRPr lang="en-US" sz="1400" b="1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1600200" y="3276600"/>
            <a:ext cx="1752600" cy="3238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400" b="1">
                <a:latin typeface="Arial Narrow" pitchFamily="34" charset="0"/>
              </a:rPr>
              <a:t>Valuing</a:t>
            </a:r>
          </a:p>
          <a:p>
            <a:endParaRPr lang="en-US" sz="1400" b="1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1676400" y="2438400"/>
            <a:ext cx="1752600" cy="3238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400" b="1">
                <a:latin typeface="Arial Narrow" pitchFamily="34" charset="0"/>
              </a:rPr>
              <a:t>Organization</a:t>
            </a:r>
          </a:p>
          <a:p>
            <a:endParaRPr lang="en-US" sz="1400" b="1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1524000" y="1600200"/>
            <a:ext cx="1905000" cy="4476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400" b="1">
                <a:latin typeface="Arial Narrow" pitchFamily="34" charset="0"/>
              </a:rPr>
              <a:t>Internalizing  values/ characterization</a:t>
            </a:r>
            <a:endParaRPr lang="en-US" sz="1400" b="1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4495800" y="4038600"/>
            <a:ext cx="44196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it-IT" sz="1200" b="1">
                <a:solidFill>
                  <a:srgbClr val="000000"/>
                </a:solidFill>
                <a:latin typeface="Arial Narrow" pitchFamily="34" charset="0"/>
              </a:rPr>
              <a:t>Aktif berpartisipasi, mengikuti dan responsif terhadap  aktivitas dalam kelas dan di luar kelas</a:t>
            </a:r>
            <a:endParaRPr lang="it-IT" sz="1200" b="1">
              <a:latin typeface="Arial Narrow" pitchFamily="34" charset="0"/>
            </a:endParaRPr>
          </a:p>
          <a:p>
            <a:endParaRPr lang="en-US" sz="1200" b="1">
              <a:latin typeface="Arial Narrow" pitchFamily="34" charset="0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4495800" y="3259138"/>
            <a:ext cx="4038600" cy="5508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fi-FI" sz="1200" b="1">
                <a:latin typeface="Arial Narrow" pitchFamily="34" charset="0"/>
              </a:rPr>
              <a:t>Menerima adanya perbedaan dengan individu dan budaya lain, menginternalisasi nilai-nilai,  menjadi suatu komitmen </a:t>
            </a:r>
            <a:endParaRPr lang="en-US" sz="1200" b="1">
              <a:latin typeface="Arial Narrow" pitchFamily="34" charset="0"/>
            </a:endParaRP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4457700" y="1676400"/>
            <a:ext cx="39243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sv-SE" sz="1200" b="1">
                <a:latin typeface="Arial Narrow" pitchFamily="34" charset="0"/>
              </a:rPr>
              <a:t>Memiliki sistem nilai yang mampu mengontrol perilkaku </a:t>
            </a:r>
            <a:endParaRPr lang="en-US" sz="1200" b="1">
              <a:latin typeface="Arial Narrow" pitchFamily="34" charset="0"/>
            </a:endParaRPr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4533900" y="4927600"/>
            <a:ext cx="3924300" cy="330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sv-SE" sz="1200" b="1">
                <a:latin typeface="Arial Narrow" pitchFamily="34" charset="0"/>
              </a:rPr>
              <a:t>Kesadaran, keinginan mendengar , memperhatikan.</a:t>
            </a:r>
            <a:endParaRPr lang="en-US" sz="1200" b="1">
              <a:latin typeface="Arial Narrow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rot="5400000" flipH="1" flipV="1">
            <a:off x="5867401" y="2209800"/>
            <a:ext cx="303212" cy="158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5868987" y="3122613"/>
            <a:ext cx="303213" cy="1588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5868988" y="3886200"/>
            <a:ext cx="303212" cy="1588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5868988" y="4800600"/>
            <a:ext cx="303212" cy="1588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1025" grpId="1"/>
      <p:bldP spid="1027" grpId="0" animBg="1"/>
      <p:bldP spid="1029" grpId="0" animBg="1"/>
      <p:bldP spid="1030" grpId="0" animBg="1"/>
      <p:bldP spid="1031" grpId="0" animBg="1"/>
      <p:bldP spid="1032" grpId="0" animBg="1"/>
      <p:bldP spid="1034" grpId="0" animBg="1"/>
      <p:bldP spid="1035" grpId="0" animBg="1"/>
      <p:bldP spid="1036" grpId="0" animBg="1"/>
      <p:bldP spid="1037" grpId="0" animBg="1"/>
      <p:bldP spid="103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505200" y="152400"/>
            <a:ext cx="32004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ctr">
            <a:spAutoFit/>
          </a:bodyPr>
          <a:lstStyle/>
          <a:p>
            <a:pPr eaLnBrk="0" hangingPunct="0"/>
            <a:r>
              <a:rPr lang="en-US" b="1">
                <a:cs typeface="Times New Roman" pitchFamily="18" charset="0"/>
              </a:rPr>
              <a:t>Domain Psikomotor</a:t>
            </a:r>
            <a:endParaRPr lang="en-US"/>
          </a:p>
          <a:p>
            <a:pPr eaLnBrk="0" hangingPunct="0"/>
            <a:endParaRPr lang="en-US"/>
          </a:p>
        </p:txBody>
      </p:sp>
      <p:grpSp>
        <p:nvGrpSpPr>
          <p:cNvPr id="2" name="Group 19"/>
          <p:cNvGrpSpPr/>
          <p:nvPr/>
        </p:nvGrpSpPr>
        <p:grpSpPr>
          <a:xfrm>
            <a:off x="685800" y="685800"/>
            <a:ext cx="4191000" cy="4648200"/>
            <a:chOff x="685800" y="685800"/>
            <a:chExt cx="4191000" cy="4648200"/>
          </a:xfrm>
          <a:solidFill>
            <a:schemeClr val="accent2"/>
          </a:solidFill>
        </p:grpSpPr>
        <p:sp>
          <p:nvSpPr>
            <p:cNvPr id="15368" name="AutoShape 8"/>
            <p:cNvSpPr>
              <a:spLocks noChangeArrowheads="1"/>
            </p:cNvSpPr>
            <p:nvPr/>
          </p:nvSpPr>
          <p:spPr bwMode="auto">
            <a:xfrm>
              <a:off x="685800" y="685800"/>
              <a:ext cx="4191000" cy="1905000"/>
            </a:xfrm>
            <a:prstGeom prst="triangle">
              <a:avLst>
                <a:gd name="adj" fmla="val 51020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63" name="Rectangle 3"/>
            <p:cNvSpPr>
              <a:spLocks noChangeArrowheads="1"/>
            </p:cNvSpPr>
            <p:nvPr/>
          </p:nvSpPr>
          <p:spPr bwMode="auto">
            <a:xfrm>
              <a:off x="1600200" y="2590800"/>
              <a:ext cx="2285999" cy="27432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676400" y="4800600"/>
            <a:ext cx="2133600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400" b="1">
                <a:latin typeface="Arial Narrow" pitchFamily="34" charset="0"/>
              </a:rPr>
              <a:t>Imitasi (Imitation)</a:t>
            </a:r>
          </a:p>
          <a:p>
            <a:endParaRPr lang="en-US" sz="1400" b="1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676400" y="4191000"/>
            <a:ext cx="2133600" cy="374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400" b="1">
                <a:latin typeface="Arial Narrow" pitchFamily="34" charset="0"/>
              </a:rPr>
              <a:t>Manipulasi(manipulation)</a:t>
            </a:r>
          </a:p>
          <a:p>
            <a:endParaRPr lang="en-US" sz="1400" b="1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676400" y="3352800"/>
            <a:ext cx="2057400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400" b="1">
                <a:latin typeface="Arial Narrow" pitchFamily="34" charset="0"/>
              </a:rPr>
              <a:t>Presisi ( precision)</a:t>
            </a:r>
          </a:p>
          <a:p>
            <a:endParaRPr lang="en-US" sz="1400" b="1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676400" y="2667000"/>
            <a:ext cx="2133600" cy="4175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400" b="1">
                <a:latin typeface="Arial Narrow" pitchFamily="34" charset="0"/>
              </a:rPr>
              <a:t>Artikulasi(Articulation)</a:t>
            </a:r>
          </a:p>
          <a:p>
            <a:endParaRPr lang="en-US" sz="1400" b="1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1752600" y="1828800"/>
            <a:ext cx="2133600" cy="3968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400" b="1">
                <a:latin typeface="Arial Narrow" pitchFamily="34" charset="0"/>
              </a:rPr>
              <a:t>Naturalisasi(naturalization)</a:t>
            </a:r>
            <a:endParaRPr lang="en-US" sz="1400" b="1"/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4953000" y="4157663"/>
            <a:ext cx="4038600" cy="3381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sv-SE" sz="1200" b="1">
                <a:latin typeface="Calibri" pitchFamily="34" charset="0"/>
              </a:rPr>
              <a:t>Mampu melakukan gerakan dari instruksi yang diberikan</a:t>
            </a:r>
            <a:endParaRPr lang="en-US" sz="1200" b="1"/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5048250" y="3367088"/>
            <a:ext cx="3867150" cy="3667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200" b="1">
                <a:latin typeface="Calibri" pitchFamily="34" charset="0"/>
              </a:rPr>
              <a:t>Melakukan gerakan dengan meminimalisir kesalahan</a:t>
            </a:r>
            <a:endParaRPr lang="en-US" sz="1200" b="1"/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4953000" y="1714500"/>
            <a:ext cx="3733800" cy="342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sv-SE" sz="1200" b="1">
                <a:latin typeface="Calibri" pitchFamily="34" charset="0"/>
              </a:rPr>
              <a:t>Gerakan dilakukan sudah alami tanpa banyak berpikir</a:t>
            </a:r>
            <a:endParaRPr lang="en-US" sz="1200" b="1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5029200" y="4859338"/>
            <a:ext cx="3657600" cy="3222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sv-SE" sz="1200" b="1">
                <a:latin typeface="Calibri" pitchFamily="34" charset="0"/>
              </a:rPr>
              <a:t>Mengikuti gerakan dari  yang dicontohkan  </a:t>
            </a:r>
            <a:endParaRPr lang="en-US" sz="1200" b="1"/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5029200" y="2740025"/>
            <a:ext cx="4038600" cy="3079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fi-FI" sz="1200" b="1">
                <a:latin typeface="Arial Narrow" pitchFamily="34" charset="0"/>
              </a:rPr>
              <a:t>Gerakan sudah menunjukkan koordinasi dan keharmonisan</a:t>
            </a:r>
            <a:endParaRPr lang="en-US" sz="1200" b="1">
              <a:latin typeface="Arial Narrow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rot="5400000" flipH="1" flipV="1">
            <a:off x="6402387" y="2360613"/>
            <a:ext cx="303213" cy="1588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6402388" y="3200400"/>
            <a:ext cx="303212" cy="1588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6402388" y="3886200"/>
            <a:ext cx="303212" cy="1588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 flipH="1" flipV="1">
            <a:off x="6402387" y="4646613"/>
            <a:ext cx="303213" cy="1588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/>
      <p:bldP spid="15364" grpId="0" animBg="1"/>
      <p:bldP spid="15365" grpId="0" animBg="1"/>
      <p:bldP spid="15366" grpId="0" animBg="1"/>
      <p:bldP spid="15367" grpId="0" animBg="1"/>
      <p:bldP spid="15369" grpId="0" animBg="1"/>
      <p:bldP spid="15370" grpId="0" animBg="1"/>
      <p:bldP spid="15371" grpId="0" animBg="1"/>
      <p:bldP spid="15372" grpId="0" animBg="1"/>
      <p:bldP spid="15373" grpId="0" animBg="1"/>
      <p:bldP spid="1537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667000" y="533400"/>
            <a:ext cx="4191000" cy="8223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i-FI" sz="2400" b="1">
                <a:solidFill>
                  <a:schemeClr val="bg1"/>
                </a:solidFill>
              </a:rPr>
              <a:t>ALAT untuk mengukur hasil Belajar   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057400" y="1905000"/>
            <a:ext cx="785813" cy="46672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fi-FI" sz="2400" b="1"/>
              <a:t>TES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6159500" y="1900238"/>
            <a:ext cx="1546225" cy="46672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sz="2400" b="1"/>
              <a:t>Non TES</a:t>
            </a:r>
            <a:r>
              <a:rPr lang="en-US" sz="2400"/>
              <a:t> 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381000" y="3098800"/>
            <a:ext cx="1562100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fi-FI" sz="2000" b="1"/>
              <a:t>Tes Uraian</a:t>
            </a:r>
            <a:r>
              <a:rPr lang="fi-FI" sz="2000"/>
              <a:t> 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2819400" y="3098800"/>
            <a:ext cx="1714500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i-FI" sz="2000" b="1"/>
              <a:t>Tes Objektif</a:t>
            </a:r>
            <a:r>
              <a:rPr lang="en-US" sz="2000"/>
              <a:t> 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2590800" y="3838575"/>
            <a:ext cx="2438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i-FI" b="1"/>
              <a:t> Benar Salah </a:t>
            </a:r>
          </a:p>
          <a:p>
            <a:pPr>
              <a:buFont typeface="Wingdings" pitchFamily="2" charset="2"/>
              <a:buChar char="§"/>
            </a:pPr>
            <a:r>
              <a:rPr lang="fi-FI" b="1"/>
              <a:t>Pilihan Ganda</a:t>
            </a:r>
          </a:p>
          <a:p>
            <a:pPr>
              <a:buFont typeface="Wingdings" pitchFamily="2" charset="2"/>
              <a:buChar char="§"/>
            </a:pPr>
            <a:r>
              <a:rPr lang="fi-FI" b="1"/>
              <a:t>Melengkapi</a:t>
            </a:r>
          </a:p>
          <a:p>
            <a:pPr>
              <a:buFont typeface="Wingdings" pitchFamily="2" charset="2"/>
              <a:buChar char="§"/>
            </a:pPr>
            <a:r>
              <a:rPr lang="fi-FI" b="1"/>
              <a:t>Menjodohkan</a:t>
            </a: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6096000" y="2743200"/>
            <a:ext cx="1981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sv-SE" sz="2000" b="1">
                <a:solidFill>
                  <a:schemeClr val="hlink"/>
                </a:solidFill>
              </a:rPr>
              <a:t>Angket</a:t>
            </a:r>
          </a:p>
          <a:p>
            <a:pPr>
              <a:buFont typeface="Wingdings" pitchFamily="2" charset="2"/>
              <a:buChar char="§"/>
            </a:pPr>
            <a:r>
              <a:rPr lang="sv-SE" sz="2000" b="1">
                <a:solidFill>
                  <a:schemeClr val="hlink"/>
                </a:solidFill>
              </a:rPr>
              <a:t>Wawancara</a:t>
            </a:r>
          </a:p>
          <a:p>
            <a:pPr>
              <a:buFont typeface="Wingdings" pitchFamily="2" charset="2"/>
              <a:buChar char="§"/>
            </a:pPr>
            <a:r>
              <a:rPr lang="sv-SE" sz="2000" b="1">
                <a:solidFill>
                  <a:schemeClr val="hlink"/>
                </a:solidFill>
              </a:rPr>
              <a:t>Observasi</a:t>
            </a:r>
          </a:p>
          <a:p>
            <a:pPr>
              <a:buFont typeface="Wingdings" pitchFamily="2" charset="2"/>
              <a:buChar char="§"/>
            </a:pPr>
            <a:r>
              <a:rPr lang="sv-SE" sz="2000" b="1">
                <a:solidFill>
                  <a:schemeClr val="hlink"/>
                </a:solidFill>
              </a:rPr>
              <a:t>Portofolio</a:t>
            </a:r>
            <a:r>
              <a:rPr lang="en-US" sz="2000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152400" y="3868738"/>
            <a:ext cx="24384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b="1"/>
              <a:t>Uraian Bebas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b="1"/>
              <a:t>Uraian Terbatas</a:t>
            </a:r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23622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1219200" y="27432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>
            <a:off x="1219200" y="2743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3657600" y="2743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9221" grpId="0" animBg="1"/>
      <p:bldP spid="9222" grpId="0" animBg="1"/>
      <p:bldP spid="9223" grpId="0" animBg="1"/>
      <p:bldP spid="9224" grpId="0" animBg="1"/>
      <p:bldP spid="9226" grpId="0"/>
      <p:bldP spid="9229" grpId="0"/>
      <p:bldP spid="9233" grpId="0"/>
      <p:bldP spid="9236" grpId="0" animBg="1"/>
      <p:bldP spid="9238" grpId="0" animBg="1"/>
      <p:bldP spid="9239" grpId="0" animBg="1"/>
      <p:bldP spid="924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6" name="Group 2"/>
          <p:cNvGraphicFramePr>
            <a:graphicFrameLocks noGrp="1"/>
          </p:cNvGraphicFramePr>
          <p:nvPr/>
        </p:nvGraphicFramePr>
        <p:xfrm>
          <a:off x="914400" y="958850"/>
          <a:ext cx="7467600" cy="5761038"/>
        </p:xfrm>
        <a:graphic>
          <a:graphicData uri="http://schemas.openxmlformats.org/drawingml/2006/table">
            <a:tbl>
              <a:tblPr/>
              <a:tblGrid>
                <a:gridCol w="1100138"/>
                <a:gridCol w="1411287"/>
                <a:gridCol w="1287463"/>
                <a:gridCol w="1231900"/>
                <a:gridCol w="1179512"/>
                <a:gridCol w="1257300"/>
              </a:tblGrid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Pengetahuan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fr-F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Knowledge</a:t>
                      </a: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Pemahaman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(Comprehension)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Aplikasi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(Aplication)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Analisis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(Analysis)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Sintesis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(Synthesis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Evaluasi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(Evaluation)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mendefinisikan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mengklasifikasikan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mengaplikasikan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menganalisis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mengatur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mengapresiasi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mengidentifikasi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menjelaskan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menghitung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mengapresiasi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mengumpulkan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menilai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indicate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mendiskusikan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mengkonstruksi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menghitung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mengkoleksi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memilih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know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menyatakan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mendemonstrasikan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mengkategorikan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memadukan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membandingkan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mendaftar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mengidentifikasi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mendramatisasi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membandingkan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mengkonstruksi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memperbandingkan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mengingat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mengungkapkan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memberi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contoh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mengkontraskan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menciptakan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memutuskan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memberi nama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mengenal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mengilustrasikan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mengkritisi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merancang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menaksir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mengingat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melaporkan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menginterpretasikan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mendebat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memformulasikan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mengevaluasi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mecatat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menyatakan kembali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menyelidiki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menentukan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mengelola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meranking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mengulangi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mengkaji ulang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mengoperasikan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membuat diagram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mengorgasisasi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menimbang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memilih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menyarankan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mengorgasisasi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mendiferensiasikan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menemutunjukkan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mengukur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underline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meringkas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mempraktekan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membedakan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merencanakan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memperbaiki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menceritakan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memprediksi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menguji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mempersiapkan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menskor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menterjemahkan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smenjadwalkan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mencobakan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memproduksi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memilih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membelanjakan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memeriksa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mengajukan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menilai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mensketsakan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menginventarisir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mengatur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menterjemahkan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menanyakan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menggunakan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menghubungkan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memecahkan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063" name="Text Box 151"/>
          <p:cNvSpPr txBox="1">
            <a:spLocks noChangeArrowheads="1"/>
          </p:cNvSpPr>
          <p:nvPr/>
        </p:nvSpPr>
        <p:spPr bwMode="auto">
          <a:xfrm>
            <a:off x="3200400" y="228600"/>
            <a:ext cx="3048000" cy="4572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RANAH KOGNITIF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162" name="Group 106"/>
          <p:cNvGraphicFramePr>
            <a:graphicFrameLocks noGrp="1"/>
          </p:cNvGraphicFramePr>
          <p:nvPr>
            <p:ph/>
          </p:nvPr>
        </p:nvGraphicFramePr>
        <p:xfrm>
          <a:off x="533400" y="701675"/>
          <a:ext cx="8229600" cy="4846638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508125"/>
                <a:gridCol w="1828800"/>
                <a:gridCol w="1600200"/>
              </a:tblGrid>
              <a:tr h="2413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Menerima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(Receiving)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Menanggapi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(Responding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Menilai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(Valuing)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Mengorganisasi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(Organization)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Menjadi Karakter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Characterization)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Memilih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Menjawab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Mengasumsikan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Menganut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Mengubah perilaku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mendengar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Membantu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Meyakini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Mengubah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Berakhlak mulia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Mengikuti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Mengajukan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Melengkapi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Menata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Mempengaruhi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Memberi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Mengompromikan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Meyakinkan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Mengklasifikasikan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Mendengarkan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Menganut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Menyenangi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Memperjelas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Mengombinasikan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Mengaktualisasi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Mematuhi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Menyambut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Memprakarsai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Mempertahankan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Melayani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Meminati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Mendukung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Mengimani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Membangun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Menunjukkan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Menyetujui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Mengundang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Membentuk pendapat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Membuktikan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Menampilkan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Menggabungkan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Memadukan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Memecahkan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Melaporkan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Memperjelas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Mengelola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Memilih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Mengusulkan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Menegosiasi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Mengatakan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Menekankan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Merembuk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Memilah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Menyumbang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Menolak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036" name="Text Box 100"/>
          <p:cNvSpPr txBox="1">
            <a:spLocks noChangeArrowheads="1"/>
          </p:cNvSpPr>
          <p:nvPr/>
        </p:nvSpPr>
        <p:spPr bwMode="auto">
          <a:xfrm>
            <a:off x="2895600" y="228600"/>
            <a:ext cx="2362200" cy="36671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RANAH “AFEKTIF”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ChangeArrowheads="1"/>
          </p:cNvSpPr>
          <p:nvPr/>
        </p:nvSpPr>
        <p:spPr bwMode="auto">
          <a:xfrm>
            <a:off x="1600200" y="152400"/>
            <a:ext cx="3514725" cy="39687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cs typeface="Times New Roman" pitchFamily="18" charset="0"/>
              </a:rPr>
              <a:t>Domain Psikomotor “Dave”</a:t>
            </a:r>
            <a:endParaRPr lang="en-US" sz="2000"/>
          </a:p>
        </p:txBody>
      </p:sp>
      <p:graphicFrame>
        <p:nvGraphicFramePr>
          <p:cNvPr id="43224" name="Group 216"/>
          <p:cNvGraphicFramePr>
            <a:graphicFrameLocks noGrp="1"/>
          </p:cNvGraphicFramePr>
          <p:nvPr/>
        </p:nvGraphicFramePr>
        <p:xfrm>
          <a:off x="304800" y="581025"/>
          <a:ext cx="8686800" cy="6350000"/>
        </p:xfrm>
        <a:graphic>
          <a:graphicData uri="http://schemas.openxmlformats.org/drawingml/2006/table">
            <a:tbl>
              <a:tblPr/>
              <a:tblGrid>
                <a:gridCol w="330200"/>
                <a:gridCol w="1392238"/>
                <a:gridCol w="2249487"/>
                <a:gridCol w="2132013"/>
                <a:gridCol w="2582862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Kategori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Deskripsi Perilaku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Contoh Aktivitas yang diukur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Kata Kerja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Imitasi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(Imitation)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Meniru tindakan dari yang ditunjukkan orang lain: mengamati kemudian mereplikasi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Mengamati guru atau pelatih kemudian menirukannya: aktivitas proses.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Meniru, mengikuti, mereplikasi, mengulangi,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8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Manipulasi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(Manipulation)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Mereproduksi aktivitas dari pelatih atau ingatannya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Melakukan tugas dari instruksi tertulis atau verbal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Menciptakan kembali, membangun, menijukkan, melaksanakan, mengimplementasikan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Presisi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(Precision)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Melakukan keterampilan tanpa bantuan orang lain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Mempertunjukkan keahlian melaksanakan tugas atau aktivitas  tanpa bantuan atau instruksi, mampu menunjukkan aktivitas pada siswa lain.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Mendemonstrasikan, melengkapi, mempertunjukkan, menyempurnakan, mengkalibrasi, mengontrol.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Artikulasi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(Articulation)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Mengadaptasi dan mengintegrasikan kealian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Mengaitkan an mengkombinasikan aktivitas untuk mengembangkan metoda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Mengkonstruksikan, memecahkan, mengkombinasikan, mengkoordinasikan, mengintgrasikan, mengadaptasi, mengembangkan, emformulasi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Naturalisasi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Naturalization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Melkukan aktivitas secara terkait dengan tingkat keterampilan yang telah dimiliki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Mendefinisika tujuan, pendekatan dan strategi untuk melakukan  aktivitas unuk keperluan </a:t>
                      </a:r>
                      <a:endParaRPr kumimoji="0" 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Merancang, menspesifkasi, mengelola,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WordArt 11"/>
          <p:cNvSpPr>
            <a:spLocks noChangeArrowheads="1" noChangeShapeType="1" noTextEdit="1"/>
          </p:cNvSpPr>
          <p:nvPr/>
        </p:nvSpPr>
        <p:spPr bwMode="auto">
          <a:xfrm>
            <a:off x="2971800" y="1066800"/>
            <a:ext cx="2822575" cy="1295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  <p:sp>
        <p:nvSpPr>
          <p:cNvPr id="41987" name="WordArt 13"/>
          <p:cNvSpPr>
            <a:spLocks noChangeArrowheads="1" noChangeShapeType="1" noTextEdit="1"/>
          </p:cNvSpPr>
          <p:nvPr/>
        </p:nvSpPr>
        <p:spPr bwMode="auto">
          <a:xfrm>
            <a:off x="2971800" y="3124200"/>
            <a:ext cx="3200400" cy="10668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438400" y="304800"/>
            <a:ext cx="47450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1"/>
              <a:t>PENILAIAN PORTOFOLIO </a:t>
            </a:r>
            <a:r>
              <a:rPr lang="en-US" sz="2800"/>
              <a:t> 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990600" y="793750"/>
            <a:ext cx="6934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en-US" b="1"/>
              <a:t> Penilaian dengan metode pengumpulan informasi atau data </a:t>
            </a:r>
          </a:p>
          <a:p>
            <a:r>
              <a:rPr lang="en-US" b="1"/>
              <a:t>    secara   sistematik, atas hasil pekerjaan seseorang  </a:t>
            </a:r>
          </a:p>
          <a:p>
            <a:r>
              <a:rPr lang="en-US" b="1"/>
              <a:t>   (Popham,1994). 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990600" y="1752600"/>
            <a:ext cx="7086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en-US" b="1"/>
              <a:t> Salah satu metode penilaian berkesinambungan yang </a:t>
            </a:r>
          </a:p>
          <a:p>
            <a:r>
              <a:rPr lang="en-US" b="1"/>
              <a:t>    memiliki hasil penilaian dengan akurasi yang tinggi. </a:t>
            </a:r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0600" y="2514600"/>
            <a:ext cx="7010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en-US" b="1"/>
              <a:t> Kumpulan hasil belajar / karya peserta didik (hasil-hasil tes, </a:t>
            </a:r>
          </a:p>
          <a:p>
            <a:r>
              <a:rPr lang="en-US" b="1"/>
              <a:t>    tugas perorangan, praktikum) yang dinilai proses  </a:t>
            </a:r>
          </a:p>
          <a:p>
            <a:r>
              <a:rPr lang="en-US" b="1"/>
              <a:t>    kemajuannya baik secara analitik, holistik atau kombinasi </a:t>
            </a:r>
          </a:p>
          <a:p>
            <a:r>
              <a:rPr lang="en-US" b="1"/>
              <a:t>    keduanya.</a:t>
            </a:r>
            <a:r>
              <a:rPr lang="en-US"/>
              <a:t> 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914400" y="3810000"/>
            <a:ext cx="7162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en-US" b="1"/>
              <a:t> Berfungsi sebagai alat untuk mengetahui kemajuan </a:t>
            </a:r>
          </a:p>
          <a:p>
            <a:r>
              <a:rPr lang="en-US" b="1"/>
              <a:t>   (</a:t>
            </a:r>
            <a:r>
              <a:rPr lang="en-US" b="1" i="1"/>
              <a:t>progress</a:t>
            </a:r>
            <a:r>
              <a:rPr lang="en-US" b="1"/>
              <a:t>) tentang kompetensi yang telah dicapai dan </a:t>
            </a:r>
          </a:p>
          <a:p>
            <a:r>
              <a:rPr lang="en-US" b="1"/>
              <a:t>   mendiagnosis  kesulitan belajar dll.(bagi guru, peserta didik </a:t>
            </a:r>
          </a:p>
          <a:p>
            <a:r>
              <a:rPr lang="en-US" b="1"/>
              <a:t>   dan orang tua).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/>
      <p:bldP spid="10246" grpId="0"/>
      <p:bldP spid="10247" grpId="0"/>
      <p:bldP spid="102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685800" y="304800"/>
            <a:ext cx="7696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sv-SE" b="1"/>
              <a:t>Sangat efektif untuk proses perbaikan dan penyempurnaan </a:t>
            </a:r>
          </a:p>
          <a:p>
            <a:pPr>
              <a:buFont typeface="Wingdings" pitchFamily="2" charset="2"/>
              <a:buNone/>
            </a:pPr>
            <a:r>
              <a:rPr lang="sv-SE" b="1"/>
              <a:t>  kegiatan pembelajaran dan dapat memberikan umpan balik</a:t>
            </a:r>
            <a:endParaRPr lang="en-US" b="1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762000" y="1143000"/>
            <a:ext cx="7391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sv-SE" b="1"/>
              <a:t>Dalam praktiknya guru dapat mengembangkan berbagai cara </a:t>
            </a:r>
          </a:p>
          <a:p>
            <a:pPr>
              <a:buFont typeface="Wingdings" pitchFamily="2" charset="2"/>
              <a:buNone/>
            </a:pPr>
            <a:r>
              <a:rPr lang="sv-SE" b="1"/>
              <a:t>  sesuai  dengan kreatifitas masing-masing.</a:t>
            </a:r>
            <a:endParaRPr lang="en-US" b="1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762000" y="1949450"/>
            <a:ext cx="7543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sv-SE" b="1"/>
              <a:t>Jenis penilaian portofolio dapat diterapkan di antaranya pada </a:t>
            </a:r>
          </a:p>
          <a:p>
            <a:r>
              <a:rPr lang="sv-SE" b="1"/>
              <a:t>  kemampuan menulis (bahasa) dan melukis (seni)</a:t>
            </a:r>
            <a:r>
              <a:rPr lang="sv-SE"/>
              <a:t> 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1295400" y="2667000"/>
            <a:ext cx="7086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b="1"/>
              <a:t>Contoh: </a:t>
            </a:r>
          </a:p>
          <a:p>
            <a:r>
              <a:rPr lang="sv-SE" b="1"/>
              <a:t>portofolio menulis, dipakai untuk mengukur kemampuan  khusus menulis yang menilai proses kemajuannya dan mendiagnosis   bidang-bidang yang memerlukan peningkatan</a:t>
            </a:r>
            <a:r>
              <a:rPr lang="sv-SE"/>
              <a:t>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70" grpId="0"/>
      <p:bldP spid="11271" grpId="0"/>
      <p:bldP spid="112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990600" y="685800"/>
            <a:ext cx="6934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/>
              <a:t> Evaluasi produk portofolio berdasarkan penskoran holistik, </a:t>
            </a:r>
          </a:p>
          <a:p>
            <a:r>
              <a:rPr lang="en-US" b="1"/>
              <a:t>  analitik atau kombinasi keduanya.</a:t>
            </a:r>
            <a:r>
              <a:rPr lang="en-US"/>
              <a:t> 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914400" y="1552575"/>
            <a:ext cx="8001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/>
              <a:t>Penskoran holistik berdasarkan keseluruhan impresi dari </a:t>
            </a:r>
          </a:p>
          <a:p>
            <a:r>
              <a:rPr lang="en-US" b="1"/>
              <a:t>  produk bukan hanya sekedar pertimbangan unsur-unsur </a:t>
            </a:r>
          </a:p>
          <a:p>
            <a:r>
              <a:rPr lang="en-US" b="1"/>
              <a:t>  individu. Keputusan global dibuat dengan menggunakan skor </a:t>
            </a:r>
          </a:p>
          <a:p>
            <a:r>
              <a:rPr lang="en-US" b="1"/>
              <a:t>  numerik untuk setiap produk.</a:t>
            </a:r>
            <a:r>
              <a:rPr lang="en-US"/>
              <a:t> 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838200" y="3048000"/>
            <a:ext cx="8077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/>
              <a:t> Penskoran analitik memerlukan keputusan untuk setiap ka-</a:t>
            </a:r>
          </a:p>
          <a:p>
            <a:r>
              <a:rPr lang="en-US" b="1"/>
              <a:t>  rakteristik yang berbeda dari suatu produk.  Sebagai contoh: </a:t>
            </a:r>
          </a:p>
          <a:p>
            <a:r>
              <a:rPr lang="en-US" b="1"/>
              <a:t>  penilaian kemampuan menulis seperti organisasi, vocabulary, </a:t>
            </a:r>
          </a:p>
          <a:p>
            <a:r>
              <a:rPr lang="en-US" b="1"/>
              <a:t>  gaya, ide-ide, dan mekanik dinilai terpisah.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0"/>
      <p:bldP spid="1229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610" name="Group 82"/>
          <p:cNvGraphicFramePr>
            <a:graphicFrameLocks noGrp="1"/>
          </p:cNvGraphicFramePr>
          <p:nvPr/>
        </p:nvGraphicFramePr>
        <p:xfrm>
          <a:off x="1524000" y="1879600"/>
          <a:ext cx="6096000" cy="4064002"/>
        </p:xfrm>
        <a:graphic>
          <a:graphicData uri="http://schemas.openxmlformats.org/drawingml/2006/table">
            <a:tbl>
              <a:tblPr/>
              <a:tblGrid>
                <a:gridCol w="3505200"/>
                <a:gridCol w="533400"/>
                <a:gridCol w="457200"/>
                <a:gridCol w="533400"/>
                <a:gridCol w="533400"/>
                <a:gridCol w="533400"/>
              </a:tblGrid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ASPEK YANG DIAMATI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Mengenal Alat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Merancang Percobaan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Menempatkan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alat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Merangkai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Keterampilan melakukan percobaan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611" name="Text Box 83"/>
          <p:cNvSpPr txBox="1">
            <a:spLocks noChangeArrowheads="1"/>
          </p:cNvSpPr>
          <p:nvPr/>
        </p:nvSpPr>
        <p:spPr bwMode="auto">
          <a:xfrm>
            <a:off x="1447800" y="1219200"/>
            <a:ext cx="426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Beri tanda </a:t>
            </a:r>
            <a:r>
              <a:rPr lang="en-US">
                <a:latin typeface="Agency FB" pitchFamily="34" charset="0"/>
              </a:rPr>
              <a:t>√ sesuai dengan skor yang tersedia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4581525" y="1100138"/>
            <a:ext cx="0" cy="2825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1" name="_s1526"/>
          <p:cNvSpPr>
            <a:spLocks noChangeArrowheads="1"/>
          </p:cNvSpPr>
          <p:nvPr/>
        </p:nvSpPr>
        <p:spPr bwMode="auto">
          <a:xfrm>
            <a:off x="3992563" y="533400"/>
            <a:ext cx="1160462" cy="566738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64292" tIns="32146" rIns="64292" bIns="32146" anchor="ctr"/>
          <a:lstStyle/>
          <a:p>
            <a:pPr algn="ctr"/>
            <a:r>
              <a:rPr lang="en-US" sz="1100" b="1"/>
              <a:t>STANDAR</a:t>
            </a:r>
          </a:p>
          <a:p>
            <a:pPr algn="ctr"/>
            <a:r>
              <a:rPr lang="en-US" sz="1100" b="1"/>
              <a:t> KOMPETENSI</a:t>
            </a:r>
            <a:endParaRPr lang="en-US"/>
          </a:p>
        </p:txBody>
      </p:sp>
      <p:grpSp>
        <p:nvGrpSpPr>
          <p:cNvPr id="2" name="Group 114"/>
          <p:cNvGrpSpPr>
            <a:grpSpLocks/>
          </p:cNvGrpSpPr>
          <p:nvPr/>
        </p:nvGrpSpPr>
        <p:grpSpPr bwMode="auto">
          <a:xfrm>
            <a:off x="1381125" y="1382713"/>
            <a:ext cx="6172200" cy="566737"/>
            <a:chOff x="528" y="768"/>
            <a:chExt cx="3888" cy="288"/>
          </a:xfrm>
        </p:grpSpPr>
        <p:sp>
          <p:nvSpPr>
            <p:cNvPr id="16493" name="Line 5"/>
            <p:cNvSpPr>
              <a:spLocks noChangeShapeType="1"/>
            </p:cNvSpPr>
            <p:nvPr/>
          </p:nvSpPr>
          <p:spPr bwMode="auto">
            <a:xfrm>
              <a:off x="528" y="768"/>
              <a:ext cx="388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94" name="Line 7"/>
            <p:cNvSpPr>
              <a:spLocks noChangeShapeType="1"/>
            </p:cNvSpPr>
            <p:nvPr/>
          </p:nvSpPr>
          <p:spPr bwMode="auto">
            <a:xfrm>
              <a:off x="528" y="76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95" name="Line 8"/>
            <p:cNvSpPr>
              <a:spLocks noChangeShapeType="1"/>
            </p:cNvSpPr>
            <p:nvPr/>
          </p:nvSpPr>
          <p:spPr bwMode="auto">
            <a:xfrm>
              <a:off x="4416" y="76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96" name="Line 10"/>
            <p:cNvSpPr>
              <a:spLocks noChangeShapeType="1"/>
            </p:cNvSpPr>
            <p:nvPr/>
          </p:nvSpPr>
          <p:spPr bwMode="auto">
            <a:xfrm>
              <a:off x="1536" y="76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97" name="Line 11"/>
            <p:cNvSpPr>
              <a:spLocks noChangeShapeType="1"/>
            </p:cNvSpPr>
            <p:nvPr/>
          </p:nvSpPr>
          <p:spPr bwMode="auto">
            <a:xfrm>
              <a:off x="2544" y="76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98" name="Line 12"/>
            <p:cNvSpPr>
              <a:spLocks noChangeShapeType="1"/>
            </p:cNvSpPr>
            <p:nvPr/>
          </p:nvSpPr>
          <p:spPr bwMode="auto">
            <a:xfrm>
              <a:off x="3456" y="76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809625" y="4216400"/>
            <a:ext cx="7429500" cy="6604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>
                <a:solidFill>
                  <a:srgbClr val="FF0000"/>
                </a:solidFill>
              </a:rPr>
              <a:t>ASESMEN</a:t>
            </a:r>
            <a:endParaRPr lang="en-US"/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>
            <a:off x="868363" y="2798763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>
            <a:off x="1431925" y="2798763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>
            <a:off x="1157288" y="2798763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61" name="Line 29"/>
          <p:cNvSpPr>
            <a:spLocks noChangeShapeType="1"/>
          </p:cNvSpPr>
          <p:nvPr/>
        </p:nvSpPr>
        <p:spPr bwMode="auto">
          <a:xfrm>
            <a:off x="1735138" y="2798763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62" name="Line 30"/>
          <p:cNvSpPr>
            <a:spLocks noChangeShapeType="1"/>
          </p:cNvSpPr>
          <p:nvPr/>
        </p:nvSpPr>
        <p:spPr bwMode="auto">
          <a:xfrm>
            <a:off x="2028825" y="2798763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65" name="Line 33"/>
          <p:cNvSpPr>
            <a:spLocks noChangeShapeType="1"/>
          </p:cNvSpPr>
          <p:nvPr/>
        </p:nvSpPr>
        <p:spPr bwMode="auto">
          <a:xfrm>
            <a:off x="876300" y="2798763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116"/>
          <p:cNvGrpSpPr>
            <a:grpSpLocks/>
          </p:cNvGrpSpPr>
          <p:nvPr/>
        </p:nvGrpSpPr>
        <p:grpSpPr bwMode="auto">
          <a:xfrm>
            <a:off x="2392363" y="2798763"/>
            <a:ext cx="1160462" cy="425450"/>
            <a:chOff x="1165" y="1488"/>
            <a:chExt cx="731" cy="216"/>
          </a:xfrm>
        </p:grpSpPr>
        <p:sp>
          <p:nvSpPr>
            <p:cNvPr id="16487" name="Line 35"/>
            <p:cNvSpPr>
              <a:spLocks noChangeShapeType="1"/>
            </p:cNvSpPr>
            <p:nvPr/>
          </p:nvSpPr>
          <p:spPr bwMode="auto">
            <a:xfrm>
              <a:off x="1165" y="1488"/>
              <a:ext cx="0" cy="2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88" name="Line 36"/>
            <p:cNvSpPr>
              <a:spLocks noChangeShapeType="1"/>
            </p:cNvSpPr>
            <p:nvPr/>
          </p:nvSpPr>
          <p:spPr bwMode="auto">
            <a:xfrm>
              <a:off x="1520" y="1488"/>
              <a:ext cx="0" cy="2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89" name="Line 37"/>
            <p:cNvSpPr>
              <a:spLocks noChangeShapeType="1"/>
            </p:cNvSpPr>
            <p:nvPr/>
          </p:nvSpPr>
          <p:spPr bwMode="auto">
            <a:xfrm>
              <a:off x="1347" y="1488"/>
              <a:ext cx="0" cy="2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90" name="Line 44"/>
            <p:cNvSpPr>
              <a:spLocks noChangeShapeType="1"/>
            </p:cNvSpPr>
            <p:nvPr/>
          </p:nvSpPr>
          <p:spPr bwMode="auto">
            <a:xfrm>
              <a:off x="1711" y="1488"/>
              <a:ext cx="0" cy="2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91" name="Line 45"/>
            <p:cNvSpPr>
              <a:spLocks noChangeShapeType="1"/>
            </p:cNvSpPr>
            <p:nvPr/>
          </p:nvSpPr>
          <p:spPr bwMode="auto">
            <a:xfrm>
              <a:off x="1896" y="1488"/>
              <a:ext cx="0" cy="2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92" name="Line 48"/>
            <p:cNvSpPr>
              <a:spLocks noChangeShapeType="1"/>
            </p:cNvSpPr>
            <p:nvPr/>
          </p:nvSpPr>
          <p:spPr bwMode="auto">
            <a:xfrm>
              <a:off x="1170" y="1488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17"/>
          <p:cNvGrpSpPr>
            <a:grpSpLocks/>
          </p:cNvGrpSpPr>
          <p:nvPr/>
        </p:nvGrpSpPr>
        <p:grpSpPr bwMode="auto">
          <a:xfrm>
            <a:off x="3935413" y="2798763"/>
            <a:ext cx="1160462" cy="425450"/>
            <a:chOff x="2137" y="1488"/>
            <a:chExt cx="731" cy="216"/>
          </a:xfrm>
        </p:grpSpPr>
        <p:sp>
          <p:nvSpPr>
            <p:cNvPr id="16481" name="Line 50"/>
            <p:cNvSpPr>
              <a:spLocks noChangeShapeType="1"/>
            </p:cNvSpPr>
            <p:nvPr/>
          </p:nvSpPr>
          <p:spPr bwMode="auto">
            <a:xfrm>
              <a:off x="2137" y="1488"/>
              <a:ext cx="0" cy="2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82" name="Line 51"/>
            <p:cNvSpPr>
              <a:spLocks noChangeShapeType="1"/>
            </p:cNvSpPr>
            <p:nvPr/>
          </p:nvSpPr>
          <p:spPr bwMode="auto">
            <a:xfrm>
              <a:off x="2510" y="1488"/>
              <a:ext cx="0" cy="2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83" name="Line 52"/>
            <p:cNvSpPr>
              <a:spLocks noChangeShapeType="1"/>
            </p:cNvSpPr>
            <p:nvPr/>
          </p:nvSpPr>
          <p:spPr bwMode="auto">
            <a:xfrm>
              <a:off x="2319" y="1488"/>
              <a:ext cx="0" cy="2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84" name="Line 59"/>
            <p:cNvSpPr>
              <a:spLocks noChangeShapeType="1"/>
            </p:cNvSpPr>
            <p:nvPr/>
          </p:nvSpPr>
          <p:spPr bwMode="auto">
            <a:xfrm>
              <a:off x="2683" y="1488"/>
              <a:ext cx="0" cy="2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85" name="Line 60"/>
            <p:cNvSpPr>
              <a:spLocks noChangeShapeType="1"/>
            </p:cNvSpPr>
            <p:nvPr/>
          </p:nvSpPr>
          <p:spPr bwMode="auto">
            <a:xfrm>
              <a:off x="2868" y="1488"/>
              <a:ext cx="0" cy="2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86" name="Line 63"/>
            <p:cNvSpPr>
              <a:spLocks noChangeShapeType="1"/>
            </p:cNvSpPr>
            <p:nvPr/>
          </p:nvSpPr>
          <p:spPr bwMode="auto">
            <a:xfrm>
              <a:off x="2142" y="1488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18"/>
          <p:cNvGrpSpPr>
            <a:grpSpLocks/>
          </p:cNvGrpSpPr>
          <p:nvPr/>
        </p:nvGrpSpPr>
        <p:grpSpPr bwMode="auto">
          <a:xfrm>
            <a:off x="5468938" y="2798763"/>
            <a:ext cx="1160462" cy="425450"/>
            <a:chOff x="3103" y="1488"/>
            <a:chExt cx="731" cy="216"/>
          </a:xfrm>
        </p:grpSpPr>
        <p:sp>
          <p:nvSpPr>
            <p:cNvPr id="16475" name="Line 65"/>
            <p:cNvSpPr>
              <a:spLocks noChangeShapeType="1"/>
            </p:cNvSpPr>
            <p:nvPr/>
          </p:nvSpPr>
          <p:spPr bwMode="auto">
            <a:xfrm>
              <a:off x="3103" y="1488"/>
              <a:ext cx="0" cy="2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76" name="Line 66"/>
            <p:cNvSpPr>
              <a:spLocks noChangeShapeType="1"/>
            </p:cNvSpPr>
            <p:nvPr/>
          </p:nvSpPr>
          <p:spPr bwMode="auto">
            <a:xfrm>
              <a:off x="3458" y="1488"/>
              <a:ext cx="0" cy="2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77" name="Line 67"/>
            <p:cNvSpPr>
              <a:spLocks noChangeShapeType="1"/>
            </p:cNvSpPr>
            <p:nvPr/>
          </p:nvSpPr>
          <p:spPr bwMode="auto">
            <a:xfrm>
              <a:off x="3285" y="1488"/>
              <a:ext cx="0" cy="2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78" name="Line 74"/>
            <p:cNvSpPr>
              <a:spLocks noChangeShapeType="1"/>
            </p:cNvSpPr>
            <p:nvPr/>
          </p:nvSpPr>
          <p:spPr bwMode="auto">
            <a:xfrm>
              <a:off x="3649" y="1488"/>
              <a:ext cx="0" cy="2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79" name="Line 75"/>
            <p:cNvSpPr>
              <a:spLocks noChangeShapeType="1"/>
            </p:cNvSpPr>
            <p:nvPr/>
          </p:nvSpPr>
          <p:spPr bwMode="auto">
            <a:xfrm>
              <a:off x="3834" y="1488"/>
              <a:ext cx="0" cy="2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80" name="Line 78"/>
            <p:cNvSpPr>
              <a:spLocks noChangeShapeType="1"/>
            </p:cNvSpPr>
            <p:nvPr/>
          </p:nvSpPr>
          <p:spPr bwMode="auto">
            <a:xfrm>
              <a:off x="3108" y="1488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120"/>
          <p:cNvGrpSpPr>
            <a:grpSpLocks/>
          </p:cNvGrpSpPr>
          <p:nvPr/>
        </p:nvGrpSpPr>
        <p:grpSpPr bwMode="auto">
          <a:xfrm>
            <a:off x="695325" y="3224213"/>
            <a:ext cx="7610475" cy="284162"/>
            <a:chOff x="96" y="1704"/>
            <a:chExt cx="4794" cy="144"/>
          </a:xfrm>
        </p:grpSpPr>
        <p:grpSp>
          <p:nvGrpSpPr>
            <p:cNvPr id="16445" name="Group 23"/>
            <p:cNvGrpSpPr>
              <a:grpSpLocks/>
            </p:cNvGrpSpPr>
            <p:nvPr/>
          </p:nvGrpSpPr>
          <p:grpSpPr bwMode="auto">
            <a:xfrm>
              <a:off x="96" y="1704"/>
              <a:ext cx="936" cy="144"/>
              <a:chOff x="1448" y="4677"/>
              <a:chExt cx="3088" cy="360"/>
            </a:xfrm>
          </p:grpSpPr>
          <p:sp>
            <p:nvSpPr>
              <p:cNvPr id="16470" name="_s1200"/>
              <p:cNvSpPr>
                <a:spLocks noChangeArrowheads="1"/>
              </p:cNvSpPr>
              <p:nvPr/>
            </p:nvSpPr>
            <p:spPr bwMode="auto">
              <a:xfrm>
                <a:off x="3756" y="4677"/>
                <a:ext cx="780" cy="360"/>
              </a:xfrm>
              <a:prstGeom prst="roundRect">
                <a:avLst>
                  <a:gd name="adj" fmla="val 16667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800">
                    <a:latin typeface="Haettenschweiler" pitchFamily="34" charset="0"/>
                  </a:rPr>
                  <a:t>INDK</a:t>
                </a:r>
                <a:endParaRPr lang="en-US"/>
              </a:p>
            </p:txBody>
          </p:sp>
          <p:sp>
            <p:nvSpPr>
              <p:cNvPr id="16471" name="_s1200"/>
              <p:cNvSpPr>
                <a:spLocks noChangeArrowheads="1"/>
              </p:cNvSpPr>
              <p:nvPr/>
            </p:nvSpPr>
            <p:spPr bwMode="auto">
              <a:xfrm>
                <a:off x="3203" y="4677"/>
                <a:ext cx="780" cy="360"/>
              </a:xfrm>
              <a:prstGeom prst="roundRect">
                <a:avLst>
                  <a:gd name="adj" fmla="val 16667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800">
                    <a:latin typeface="Haettenschweiler" pitchFamily="34" charset="0"/>
                  </a:rPr>
                  <a:t>INDK</a:t>
                </a:r>
                <a:endParaRPr lang="en-US"/>
              </a:p>
            </p:txBody>
          </p:sp>
          <p:sp>
            <p:nvSpPr>
              <p:cNvPr id="16472" name="_s1200"/>
              <p:cNvSpPr>
                <a:spLocks noChangeArrowheads="1"/>
              </p:cNvSpPr>
              <p:nvPr/>
            </p:nvSpPr>
            <p:spPr bwMode="auto">
              <a:xfrm>
                <a:off x="2618" y="4677"/>
                <a:ext cx="780" cy="360"/>
              </a:xfrm>
              <a:prstGeom prst="roundRect">
                <a:avLst>
                  <a:gd name="adj" fmla="val 16667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800">
                    <a:latin typeface="Haettenschweiler" pitchFamily="34" charset="0"/>
                  </a:rPr>
                  <a:t>INDK</a:t>
                </a:r>
                <a:endParaRPr lang="en-US"/>
              </a:p>
            </p:txBody>
          </p:sp>
          <p:sp>
            <p:nvSpPr>
              <p:cNvPr id="16473" name="_s1200"/>
              <p:cNvSpPr>
                <a:spLocks noChangeArrowheads="1"/>
              </p:cNvSpPr>
              <p:nvPr/>
            </p:nvSpPr>
            <p:spPr bwMode="auto">
              <a:xfrm>
                <a:off x="2033" y="4677"/>
                <a:ext cx="780" cy="360"/>
              </a:xfrm>
              <a:prstGeom prst="roundRect">
                <a:avLst>
                  <a:gd name="adj" fmla="val 16667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800">
                    <a:latin typeface="Haettenschweiler" pitchFamily="34" charset="0"/>
                  </a:rPr>
                  <a:t>INDK</a:t>
                </a:r>
                <a:endParaRPr lang="en-US"/>
              </a:p>
            </p:txBody>
          </p:sp>
          <p:sp>
            <p:nvSpPr>
              <p:cNvPr id="16474" name="_s1200"/>
              <p:cNvSpPr>
                <a:spLocks noChangeArrowheads="1"/>
              </p:cNvSpPr>
              <p:nvPr/>
            </p:nvSpPr>
            <p:spPr bwMode="auto">
              <a:xfrm>
                <a:off x="1448" y="4677"/>
                <a:ext cx="780" cy="360"/>
              </a:xfrm>
              <a:prstGeom prst="roundRect">
                <a:avLst>
                  <a:gd name="adj" fmla="val 16667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800">
                    <a:latin typeface="Haettenschweiler" pitchFamily="34" charset="0"/>
                  </a:rPr>
                  <a:t>INDK</a:t>
                </a:r>
                <a:endParaRPr lang="en-US"/>
              </a:p>
            </p:txBody>
          </p:sp>
        </p:grpSp>
        <p:grpSp>
          <p:nvGrpSpPr>
            <p:cNvPr id="16446" name="Group 38"/>
            <p:cNvGrpSpPr>
              <a:grpSpLocks/>
            </p:cNvGrpSpPr>
            <p:nvPr/>
          </p:nvGrpSpPr>
          <p:grpSpPr bwMode="auto">
            <a:xfrm>
              <a:off x="1056" y="1704"/>
              <a:ext cx="936" cy="144"/>
              <a:chOff x="1448" y="4677"/>
              <a:chExt cx="3088" cy="360"/>
            </a:xfrm>
          </p:grpSpPr>
          <p:sp>
            <p:nvSpPr>
              <p:cNvPr id="16465" name="_s1200"/>
              <p:cNvSpPr>
                <a:spLocks noChangeArrowheads="1"/>
              </p:cNvSpPr>
              <p:nvPr/>
            </p:nvSpPr>
            <p:spPr bwMode="auto">
              <a:xfrm>
                <a:off x="3756" y="4677"/>
                <a:ext cx="780" cy="360"/>
              </a:xfrm>
              <a:prstGeom prst="roundRect">
                <a:avLst>
                  <a:gd name="adj" fmla="val 16667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800">
                    <a:latin typeface="Haettenschweiler" pitchFamily="34" charset="0"/>
                  </a:rPr>
                  <a:t>INDK</a:t>
                </a:r>
                <a:endParaRPr lang="en-US"/>
              </a:p>
            </p:txBody>
          </p:sp>
          <p:sp>
            <p:nvSpPr>
              <p:cNvPr id="16466" name="_s1200"/>
              <p:cNvSpPr>
                <a:spLocks noChangeArrowheads="1"/>
              </p:cNvSpPr>
              <p:nvPr/>
            </p:nvSpPr>
            <p:spPr bwMode="auto">
              <a:xfrm>
                <a:off x="3203" y="4677"/>
                <a:ext cx="780" cy="360"/>
              </a:xfrm>
              <a:prstGeom prst="roundRect">
                <a:avLst>
                  <a:gd name="adj" fmla="val 16667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800">
                    <a:latin typeface="Haettenschweiler" pitchFamily="34" charset="0"/>
                  </a:rPr>
                  <a:t>INDK</a:t>
                </a:r>
                <a:endParaRPr lang="en-US"/>
              </a:p>
            </p:txBody>
          </p:sp>
          <p:sp>
            <p:nvSpPr>
              <p:cNvPr id="16467" name="_s1200"/>
              <p:cNvSpPr>
                <a:spLocks noChangeArrowheads="1"/>
              </p:cNvSpPr>
              <p:nvPr/>
            </p:nvSpPr>
            <p:spPr bwMode="auto">
              <a:xfrm>
                <a:off x="2618" y="4677"/>
                <a:ext cx="780" cy="360"/>
              </a:xfrm>
              <a:prstGeom prst="roundRect">
                <a:avLst>
                  <a:gd name="adj" fmla="val 16667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800">
                    <a:latin typeface="Haettenschweiler" pitchFamily="34" charset="0"/>
                  </a:rPr>
                  <a:t>INDK</a:t>
                </a:r>
                <a:endParaRPr lang="en-US"/>
              </a:p>
            </p:txBody>
          </p:sp>
          <p:sp>
            <p:nvSpPr>
              <p:cNvPr id="16468" name="_s1200"/>
              <p:cNvSpPr>
                <a:spLocks noChangeArrowheads="1"/>
              </p:cNvSpPr>
              <p:nvPr/>
            </p:nvSpPr>
            <p:spPr bwMode="auto">
              <a:xfrm>
                <a:off x="2033" y="4677"/>
                <a:ext cx="780" cy="360"/>
              </a:xfrm>
              <a:prstGeom prst="roundRect">
                <a:avLst>
                  <a:gd name="adj" fmla="val 16667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800">
                    <a:latin typeface="Haettenschweiler" pitchFamily="34" charset="0"/>
                  </a:rPr>
                  <a:t>INDK</a:t>
                </a:r>
                <a:endParaRPr lang="en-US"/>
              </a:p>
            </p:txBody>
          </p:sp>
          <p:sp>
            <p:nvSpPr>
              <p:cNvPr id="16469" name="_s1200"/>
              <p:cNvSpPr>
                <a:spLocks noChangeArrowheads="1"/>
              </p:cNvSpPr>
              <p:nvPr/>
            </p:nvSpPr>
            <p:spPr bwMode="auto">
              <a:xfrm>
                <a:off x="1448" y="4677"/>
                <a:ext cx="780" cy="360"/>
              </a:xfrm>
              <a:prstGeom prst="roundRect">
                <a:avLst>
                  <a:gd name="adj" fmla="val 16667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800">
                    <a:latin typeface="Haettenschweiler" pitchFamily="34" charset="0"/>
                  </a:rPr>
                  <a:t>INDK</a:t>
                </a:r>
                <a:endParaRPr lang="en-US"/>
              </a:p>
            </p:txBody>
          </p:sp>
        </p:grpSp>
        <p:grpSp>
          <p:nvGrpSpPr>
            <p:cNvPr id="16447" name="Group 53"/>
            <p:cNvGrpSpPr>
              <a:grpSpLocks/>
            </p:cNvGrpSpPr>
            <p:nvPr/>
          </p:nvGrpSpPr>
          <p:grpSpPr bwMode="auto">
            <a:xfrm>
              <a:off x="2028" y="1704"/>
              <a:ext cx="936" cy="144"/>
              <a:chOff x="1448" y="4677"/>
              <a:chExt cx="3088" cy="360"/>
            </a:xfrm>
          </p:grpSpPr>
          <p:sp>
            <p:nvSpPr>
              <p:cNvPr id="16460" name="_s1200"/>
              <p:cNvSpPr>
                <a:spLocks noChangeArrowheads="1"/>
              </p:cNvSpPr>
              <p:nvPr/>
            </p:nvSpPr>
            <p:spPr bwMode="auto">
              <a:xfrm>
                <a:off x="3756" y="4677"/>
                <a:ext cx="780" cy="360"/>
              </a:xfrm>
              <a:prstGeom prst="roundRect">
                <a:avLst>
                  <a:gd name="adj" fmla="val 16667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800">
                    <a:latin typeface="Haettenschweiler" pitchFamily="34" charset="0"/>
                  </a:rPr>
                  <a:t>INDK</a:t>
                </a:r>
                <a:endParaRPr lang="en-US"/>
              </a:p>
            </p:txBody>
          </p:sp>
          <p:sp>
            <p:nvSpPr>
              <p:cNvPr id="16461" name="_s1200"/>
              <p:cNvSpPr>
                <a:spLocks noChangeArrowheads="1"/>
              </p:cNvSpPr>
              <p:nvPr/>
            </p:nvSpPr>
            <p:spPr bwMode="auto">
              <a:xfrm>
                <a:off x="3203" y="4677"/>
                <a:ext cx="780" cy="360"/>
              </a:xfrm>
              <a:prstGeom prst="roundRect">
                <a:avLst>
                  <a:gd name="adj" fmla="val 16667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800">
                    <a:latin typeface="Haettenschweiler" pitchFamily="34" charset="0"/>
                  </a:rPr>
                  <a:t>INDK</a:t>
                </a:r>
                <a:endParaRPr lang="en-US"/>
              </a:p>
            </p:txBody>
          </p:sp>
          <p:sp>
            <p:nvSpPr>
              <p:cNvPr id="16462" name="_s1200"/>
              <p:cNvSpPr>
                <a:spLocks noChangeArrowheads="1"/>
              </p:cNvSpPr>
              <p:nvPr/>
            </p:nvSpPr>
            <p:spPr bwMode="auto">
              <a:xfrm>
                <a:off x="2618" y="4677"/>
                <a:ext cx="780" cy="360"/>
              </a:xfrm>
              <a:prstGeom prst="roundRect">
                <a:avLst>
                  <a:gd name="adj" fmla="val 16667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800">
                    <a:latin typeface="Haettenschweiler" pitchFamily="34" charset="0"/>
                  </a:rPr>
                  <a:t>INDK</a:t>
                </a:r>
                <a:endParaRPr lang="en-US"/>
              </a:p>
            </p:txBody>
          </p:sp>
          <p:sp>
            <p:nvSpPr>
              <p:cNvPr id="16463" name="_s1200"/>
              <p:cNvSpPr>
                <a:spLocks noChangeArrowheads="1"/>
              </p:cNvSpPr>
              <p:nvPr/>
            </p:nvSpPr>
            <p:spPr bwMode="auto">
              <a:xfrm>
                <a:off x="2033" y="4677"/>
                <a:ext cx="780" cy="360"/>
              </a:xfrm>
              <a:prstGeom prst="roundRect">
                <a:avLst>
                  <a:gd name="adj" fmla="val 16667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800">
                    <a:latin typeface="Haettenschweiler" pitchFamily="34" charset="0"/>
                  </a:rPr>
                  <a:t>INDK</a:t>
                </a:r>
                <a:endParaRPr lang="en-US"/>
              </a:p>
            </p:txBody>
          </p:sp>
          <p:sp>
            <p:nvSpPr>
              <p:cNvPr id="16464" name="_s1200"/>
              <p:cNvSpPr>
                <a:spLocks noChangeArrowheads="1"/>
              </p:cNvSpPr>
              <p:nvPr/>
            </p:nvSpPr>
            <p:spPr bwMode="auto">
              <a:xfrm>
                <a:off x="1448" y="4677"/>
                <a:ext cx="780" cy="360"/>
              </a:xfrm>
              <a:prstGeom prst="roundRect">
                <a:avLst>
                  <a:gd name="adj" fmla="val 16667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800">
                    <a:latin typeface="Haettenschweiler" pitchFamily="34" charset="0"/>
                  </a:rPr>
                  <a:t>INDK</a:t>
                </a:r>
                <a:endParaRPr lang="en-US"/>
              </a:p>
            </p:txBody>
          </p:sp>
        </p:grpSp>
        <p:grpSp>
          <p:nvGrpSpPr>
            <p:cNvPr id="16448" name="Group 68"/>
            <p:cNvGrpSpPr>
              <a:grpSpLocks/>
            </p:cNvGrpSpPr>
            <p:nvPr/>
          </p:nvGrpSpPr>
          <p:grpSpPr bwMode="auto">
            <a:xfrm>
              <a:off x="2994" y="1704"/>
              <a:ext cx="936" cy="144"/>
              <a:chOff x="1448" y="4677"/>
              <a:chExt cx="3088" cy="360"/>
            </a:xfrm>
          </p:grpSpPr>
          <p:sp>
            <p:nvSpPr>
              <p:cNvPr id="16455" name="_s1200"/>
              <p:cNvSpPr>
                <a:spLocks noChangeArrowheads="1"/>
              </p:cNvSpPr>
              <p:nvPr/>
            </p:nvSpPr>
            <p:spPr bwMode="auto">
              <a:xfrm>
                <a:off x="3756" y="4677"/>
                <a:ext cx="780" cy="360"/>
              </a:xfrm>
              <a:prstGeom prst="roundRect">
                <a:avLst>
                  <a:gd name="adj" fmla="val 16667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800">
                    <a:latin typeface="Haettenschweiler" pitchFamily="34" charset="0"/>
                  </a:rPr>
                  <a:t>INDK</a:t>
                </a:r>
                <a:endParaRPr lang="en-US"/>
              </a:p>
            </p:txBody>
          </p:sp>
          <p:sp>
            <p:nvSpPr>
              <p:cNvPr id="16456" name="_s1200"/>
              <p:cNvSpPr>
                <a:spLocks noChangeArrowheads="1"/>
              </p:cNvSpPr>
              <p:nvPr/>
            </p:nvSpPr>
            <p:spPr bwMode="auto">
              <a:xfrm>
                <a:off x="3203" y="4677"/>
                <a:ext cx="780" cy="360"/>
              </a:xfrm>
              <a:prstGeom prst="roundRect">
                <a:avLst>
                  <a:gd name="adj" fmla="val 16667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800">
                    <a:latin typeface="Haettenschweiler" pitchFamily="34" charset="0"/>
                  </a:rPr>
                  <a:t>INDK</a:t>
                </a:r>
                <a:endParaRPr lang="en-US"/>
              </a:p>
            </p:txBody>
          </p:sp>
          <p:sp>
            <p:nvSpPr>
              <p:cNvPr id="16457" name="_s1200"/>
              <p:cNvSpPr>
                <a:spLocks noChangeArrowheads="1"/>
              </p:cNvSpPr>
              <p:nvPr/>
            </p:nvSpPr>
            <p:spPr bwMode="auto">
              <a:xfrm>
                <a:off x="2618" y="4677"/>
                <a:ext cx="780" cy="360"/>
              </a:xfrm>
              <a:prstGeom prst="roundRect">
                <a:avLst>
                  <a:gd name="adj" fmla="val 16667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800">
                    <a:latin typeface="Haettenschweiler" pitchFamily="34" charset="0"/>
                  </a:rPr>
                  <a:t>INDK</a:t>
                </a:r>
                <a:endParaRPr lang="en-US"/>
              </a:p>
            </p:txBody>
          </p:sp>
          <p:sp>
            <p:nvSpPr>
              <p:cNvPr id="16458" name="_s1200"/>
              <p:cNvSpPr>
                <a:spLocks noChangeArrowheads="1"/>
              </p:cNvSpPr>
              <p:nvPr/>
            </p:nvSpPr>
            <p:spPr bwMode="auto">
              <a:xfrm>
                <a:off x="2033" y="4677"/>
                <a:ext cx="780" cy="360"/>
              </a:xfrm>
              <a:prstGeom prst="roundRect">
                <a:avLst>
                  <a:gd name="adj" fmla="val 16667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800">
                    <a:latin typeface="Haettenschweiler" pitchFamily="34" charset="0"/>
                  </a:rPr>
                  <a:t>INDK</a:t>
                </a:r>
                <a:endParaRPr lang="en-US"/>
              </a:p>
            </p:txBody>
          </p:sp>
          <p:sp>
            <p:nvSpPr>
              <p:cNvPr id="16459" name="_s1200"/>
              <p:cNvSpPr>
                <a:spLocks noChangeArrowheads="1"/>
              </p:cNvSpPr>
              <p:nvPr/>
            </p:nvSpPr>
            <p:spPr bwMode="auto">
              <a:xfrm>
                <a:off x="1448" y="4677"/>
                <a:ext cx="780" cy="360"/>
              </a:xfrm>
              <a:prstGeom prst="roundRect">
                <a:avLst>
                  <a:gd name="adj" fmla="val 16667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800">
                    <a:latin typeface="Haettenschweiler" pitchFamily="34" charset="0"/>
                  </a:rPr>
                  <a:t>INDK</a:t>
                </a:r>
                <a:endParaRPr lang="en-US"/>
              </a:p>
            </p:txBody>
          </p:sp>
        </p:grpSp>
        <p:grpSp>
          <p:nvGrpSpPr>
            <p:cNvPr id="16449" name="Group 83"/>
            <p:cNvGrpSpPr>
              <a:grpSpLocks/>
            </p:cNvGrpSpPr>
            <p:nvPr/>
          </p:nvGrpSpPr>
          <p:grpSpPr bwMode="auto">
            <a:xfrm>
              <a:off x="3954" y="1704"/>
              <a:ext cx="936" cy="144"/>
              <a:chOff x="1448" y="4677"/>
              <a:chExt cx="3088" cy="360"/>
            </a:xfrm>
          </p:grpSpPr>
          <p:sp>
            <p:nvSpPr>
              <p:cNvPr id="16450" name="_s1200"/>
              <p:cNvSpPr>
                <a:spLocks noChangeArrowheads="1"/>
              </p:cNvSpPr>
              <p:nvPr/>
            </p:nvSpPr>
            <p:spPr bwMode="auto">
              <a:xfrm>
                <a:off x="3756" y="4677"/>
                <a:ext cx="780" cy="360"/>
              </a:xfrm>
              <a:prstGeom prst="roundRect">
                <a:avLst>
                  <a:gd name="adj" fmla="val 16667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800">
                    <a:latin typeface="Haettenschweiler" pitchFamily="34" charset="0"/>
                  </a:rPr>
                  <a:t>INDK</a:t>
                </a:r>
                <a:endParaRPr lang="en-US"/>
              </a:p>
            </p:txBody>
          </p:sp>
          <p:sp>
            <p:nvSpPr>
              <p:cNvPr id="16451" name="_s1200"/>
              <p:cNvSpPr>
                <a:spLocks noChangeArrowheads="1"/>
              </p:cNvSpPr>
              <p:nvPr/>
            </p:nvSpPr>
            <p:spPr bwMode="auto">
              <a:xfrm>
                <a:off x="3203" y="4677"/>
                <a:ext cx="780" cy="360"/>
              </a:xfrm>
              <a:prstGeom prst="roundRect">
                <a:avLst>
                  <a:gd name="adj" fmla="val 16667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800">
                    <a:latin typeface="Haettenschweiler" pitchFamily="34" charset="0"/>
                  </a:rPr>
                  <a:t>INDK</a:t>
                </a:r>
                <a:endParaRPr lang="en-US"/>
              </a:p>
            </p:txBody>
          </p:sp>
          <p:sp>
            <p:nvSpPr>
              <p:cNvPr id="16452" name="_s1200"/>
              <p:cNvSpPr>
                <a:spLocks noChangeArrowheads="1"/>
              </p:cNvSpPr>
              <p:nvPr/>
            </p:nvSpPr>
            <p:spPr bwMode="auto">
              <a:xfrm>
                <a:off x="2618" y="4677"/>
                <a:ext cx="780" cy="360"/>
              </a:xfrm>
              <a:prstGeom prst="roundRect">
                <a:avLst>
                  <a:gd name="adj" fmla="val 16667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800">
                    <a:latin typeface="Haettenschweiler" pitchFamily="34" charset="0"/>
                  </a:rPr>
                  <a:t>INDK</a:t>
                </a:r>
                <a:endParaRPr lang="en-US"/>
              </a:p>
            </p:txBody>
          </p:sp>
          <p:sp>
            <p:nvSpPr>
              <p:cNvPr id="16453" name="_s1200"/>
              <p:cNvSpPr>
                <a:spLocks noChangeArrowheads="1"/>
              </p:cNvSpPr>
              <p:nvPr/>
            </p:nvSpPr>
            <p:spPr bwMode="auto">
              <a:xfrm>
                <a:off x="2033" y="4677"/>
                <a:ext cx="780" cy="360"/>
              </a:xfrm>
              <a:prstGeom prst="roundRect">
                <a:avLst>
                  <a:gd name="adj" fmla="val 16667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800">
                    <a:latin typeface="Haettenschweiler" pitchFamily="34" charset="0"/>
                  </a:rPr>
                  <a:t>INDK</a:t>
                </a:r>
                <a:endParaRPr lang="en-US"/>
              </a:p>
            </p:txBody>
          </p:sp>
          <p:sp>
            <p:nvSpPr>
              <p:cNvPr id="16454" name="_s1200"/>
              <p:cNvSpPr>
                <a:spLocks noChangeArrowheads="1"/>
              </p:cNvSpPr>
              <p:nvPr/>
            </p:nvSpPr>
            <p:spPr bwMode="auto">
              <a:xfrm>
                <a:off x="1448" y="4677"/>
                <a:ext cx="780" cy="360"/>
              </a:xfrm>
              <a:prstGeom prst="roundRect">
                <a:avLst>
                  <a:gd name="adj" fmla="val 16667"/>
                </a:avLst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800">
                    <a:latin typeface="Haettenschweiler" pitchFamily="34" charset="0"/>
                  </a:rPr>
                  <a:t>INDK</a:t>
                </a:r>
                <a:endParaRPr lang="en-US"/>
              </a:p>
            </p:txBody>
          </p:sp>
        </p:grpSp>
      </p:grpSp>
      <p:grpSp>
        <p:nvGrpSpPr>
          <p:cNvPr id="12" name="Group 123"/>
          <p:cNvGrpSpPr>
            <a:grpSpLocks/>
          </p:cNvGrpSpPr>
          <p:nvPr/>
        </p:nvGrpSpPr>
        <p:grpSpPr bwMode="auto">
          <a:xfrm>
            <a:off x="908050" y="1949450"/>
            <a:ext cx="7185025" cy="566738"/>
            <a:chOff x="572" y="1228"/>
            <a:chExt cx="4526" cy="357"/>
          </a:xfrm>
        </p:grpSpPr>
        <p:sp>
          <p:nvSpPr>
            <p:cNvPr id="16440" name="_s1526"/>
            <p:cNvSpPr>
              <a:spLocks noChangeArrowheads="1"/>
            </p:cNvSpPr>
            <p:nvPr/>
          </p:nvSpPr>
          <p:spPr bwMode="auto">
            <a:xfrm>
              <a:off x="572" y="1228"/>
              <a:ext cx="668" cy="357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64292" tIns="32146" rIns="64292" bIns="32146" anchor="ctr"/>
            <a:lstStyle/>
            <a:p>
              <a:pPr algn="ctr"/>
              <a:r>
                <a:rPr lang="en-US" sz="1000" b="1">
                  <a:latin typeface="Arial Narrow" pitchFamily="34" charset="0"/>
                </a:rPr>
                <a:t>KOMPETENSI</a:t>
              </a:r>
            </a:p>
            <a:p>
              <a:pPr algn="ctr"/>
              <a:r>
                <a:rPr lang="en-US" sz="1000" b="1">
                  <a:latin typeface="Arial Narrow" pitchFamily="34" charset="0"/>
                </a:rPr>
                <a:t>DASAR</a:t>
              </a:r>
              <a:endParaRPr lang="en-US"/>
            </a:p>
          </p:txBody>
        </p:sp>
        <p:sp>
          <p:nvSpPr>
            <p:cNvPr id="16441" name="_s1526"/>
            <p:cNvSpPr>
              <a:spLocks noChangeArrowheads="1"/>
            </p:cNvSpPr>
            <p:nvPr/>
          </p:nvSpPr>
          <p:spPr bwMode="auto">
            <a:xfrm>
              <a:off x="1532" y="1228"/>
              <a:ext cx="668" cy="357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64292" tIns="32146" rIns="64292" bIns="32146" anchor="ctr"/>
            <a:lstStyle/>
            <a:p>
              <a:pPr algn="ctr"/>
              <a:r>
                <a:rPr lang="en-US" sz="1000" b="1">
                  <a:latin typeface="Arial Narrow" pitchFamily="34" charset="0"/>
                </a:rPr>
                <a:t>KOMPETENSI</a:t>
              </a:r>
            </a:p>
            <a:p>
              <a:pPr algn="ctr"/>
              <a:r>
                <a:rPr lang="en-US" sz="1000" b="1">
                  <a:latin typeface="Arial Narrow" pitchFamily="34" charset="0"/>
                </a:rPr>
                <a:t>DASAR</a:t>
              </a:r>
              <a:endParaRPr lang="en-US"/>
            </a:p>
          </p:txBody>
        </p:sp>
        <p:sp>
          <p:nvSpPr>
            <p:cNvPr id="16442" name="_s1526"/>
            <p:cNvSpPr>
              <a:spLocks noChangeArrowheads="1"/>
            </p:cNvSpPr>
            <p:nvPr/>
          </p:nvSpPr>
          <p:spPr bwMode="auto">
            <a:xfrm>
              <a:off x="2547" y="1228"/>
              <a:ext cx="669" cy="357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64292" tIns="32146" rIns="64292" bIns="32146" anchor="ctr"/>
            <a:lstStyle/>
            <a:p>
              <a:pPr algn="ctr"/>
              <a:r>
                <a:rPr lang="en-US" sz="1000" b="1">
                  <a:latin typeface="Arial Narrow" pitchFamily="34" charset="0"/>
                </a:rPr>
                <a:t>KOMPETENSI</a:t>
              </a:r>
            </a:p>
            <a:p>
              <a:pPr algn="ctr"/>
              <a:r>
                <a:rPr lang="en-US" sz="1000" b="1">
                  <a:latin typeface="Arial Narrow" pitchFamily="34" charset="0"/>
                </a:rPr>
                <a:t>DASAR</a:t>
              </a:r>
              <a:endParaRPr lang="en-US"/>
            </a:p>
          </p:txBody>
        </p:sp>
        <p:sp>
          <p:nvSpPr>
            <p:cNvPr id="16443" name="_s1526"/>
            <p:cNvSpPr>
              <a:spLocks noChangeArrowheads="1"/>
            </p:cNvSpPr>
            <p:nvPr/>
          </p:nvSpPr>
          <p:spPr bwMode="auto">
            <a:xfrm>
              <a:off x="3470" y="1228"/>
              <a:ext cx="668" cy="357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64292" tIns="32146" rIns="64292" bIns="32146" anchor="ctr"/>
            <a:lstStyle/>
            <a:p>
              <a:pPr algn="ctr"/>
              <a:r>
                <a:rPr lang="en-US" sz="1000" b="1">
                  <a:latin typeface="Arial Narrow" pitchFamily="34" charset="0"/>
                </a:rPr>
                <a:t>KOMPETENSI</a:t>
              </a:r>
            </a:p>
            <a:p>
              <a:pPr algn="ctr"/>
              <a:r>
                <a:rPr lang="en-US" sz="1000" b="1">
                  <a:latin typeface="Arial Narrow" pitchFamily="34" charset="0"/>
                </a:rPr>
                <a:t>DASAR</a:t>
              </a:r>
              <a:endParaRPr lang="en-US"/>
            </a:p>
          </p:txBody>
        </p:sp>
        <p:sp>
          <p:nvSpPr>
            <p:cNvPr id="16444" name="_s1526"/>
            <p:cNvSpPr>
              <a:spLocks noChangeArrowheads="1"/>
            </p:cNvSpPr>
            <p:nvPr/>
          </p:nvSpPr>
          <p:spPr bwMode="auto">
            <a:xfrm>
              <a:off x="4430" y="1228"/>
              <a:ext cx="668" cy="357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64292" tIns="32146" rIns="64292" bIns="32146" anchor="ctr"/>
            <a:lstStyle/>
            <a:p>
              <a:pPr algn="ctr"/>
              <a:r>
                <a:rPr lang="en-US" sz="1000" b="1">
                  <a:latin typeface="Arial Narrow" pitchFamily="34" charset="0"/>
                </a:rPr>
                <a:t>KOMPETENSI</a:t>
              </a:r>
            </a:p>
            <a:p>
              <a:pPr algn="ctr"/>
              <a:r>
                <a:rPr lang="en-US" sz="1000" b="1">
                  <a:latin typeface="Arial Narrow" pitchFamily="34" charset="0"/>
                </a:rPr>
                <a:t>DASAR</a:t>
              </a:r>
              <a:endParaRPr lang="en-US"/>
            </a:p>
          </p:txBody>
        </p:sp>
      </p:grpSp>
      <p:grpSp>
        <p:nvGrpSpPr>
          <p:cNvPr id="13" name="Group 124"/>
          <p:cNvGrpSpPr>
            <a:grpSpLocks/>
          </p:cNvGrpSpPr>
          <p:nvPr/>
        </p:nvGrpSpPr>
        <p:grpSpPr bwMode="auto">
          <a:xfrm>
            <a:off x="1438275" y="2516188"/>
            <a:ext cx="6124575" cy="282575"/>
            <a:chOff x="906" y="1585"/>
            <a:chExt cx="3858" cy="178"/>
          </a:xfrm>
        </p:grpSpPr>
        <p:sp>
          <p:nvSpPr>
            <p:cNvPr id="16435" name="Line 32"/>
            <p:cNvSpPr>
              <a:spLocks noChangeShapeType="1"/>
            </p:cNvSpPr>
            <p:nvPr/>
          </p:nvSpPr>
          <p:spPr bwMode="auto">
            <a:xfrm>
              <a:off x="906" y="1585"/>
              <a:ext cx="0" cy="1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6" name="Line 47"/>
            <p:cNvSpPr>
              <a:spLocks noChangeShapeType="1"/>
            </p:cNvSpPr>
            <p:nvPr/>
          </p:nvSpPr>
          <p:spPr bwMode="auto">
            <a:xfrm>
              <a:off x="1866" y="1585"/>
              <a:ext cx="0" cy="1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7" name="Line 62"/>
            <p:cNvSpPr>
              <a:spLocks noChangeShapeType="1"/>
            </p:cNvSpPr>
            <p:nvPr/>
          </p:nvSpPr>
          <p:spPr bwMode="auto">
            <a:xfrm>
              <a:off x="2886" y="1585"/>
              <a:ext cx="0" cy="1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8" name="Line 77"/>
            <p:cNvSpPr>
              <a:spLocks noChangeShapeType="1"/>
            </p:cNvSpPr>
            <p:nvPr/>
          </p:nvSpPr>
          <p:spPr bwMode="auto">
            <a:xfrm>
              <a:off x="3804" y="1585"/>
              <a:ext cx="0" cy="1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9" name="Line 92"/>
            <p:cNvSpPr>
              <a:spLocks noChangeShapeType="1"/>
            </p:cNvSpPr>
            <p:nvPr/>
          </p:nvSpPr>
          <p:spPr bwMode="auto">
            <a:xfrm>
              <a:off x="4764" y="1585"/>
              <a:ext cx="0" cy="1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119"/>
          <p:cNvGrpSpPr>
            <a:grpSpLocks/>
          </p:cNvGrpSpPr>
          <p:nvPr/>
        </p:nvGrpSpPr>
        <p:grpSpPr bwMode="auto">
          <a:xfrm>
            <a:off x="6992938" y="2798763"/>
            <a:ext cx="1160462" cy="425450"/>
            <a:chOff x="4063" y="1488"/>
            <a:chExt cx="731" cy="216"/>
          </a:xfrm>
        </p:grpSpPr>
        <p:sp>
          <p:nvSpPr>
            <p:cNvPr id="16429" name="Line 80"/>
            <p:cNvSpPr>
              <a:spLocks noChangeShapeType="1"/>
            </p:cNvSpPr>
            <p:nvPr/>
          </p:nvSpPr>
          <p:spPr bwMode="auto">
            <a:xfrm>
              <a:off x="4063" y="1488"/>
              <a:ext cx="0" cy="2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0" name="Line 81"/>
            <p:cNvSpPr>
              <a:spLocks noChangeShapeType="1"/>
            </p:cNvSpPr>
            <p:nvPr/>
          </p:nvSpPr>
          <p:spPr bwMode="auto">
            <a:xfrm>
              <a:off x="4418" y="1488"/>
              <a:ext cx="0" cy="2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1" name="Line 82"/>
            <p:cNvSpPr>
              <a:spLocks noChangeShapeType="1"/>
            </p:cNvSpPr>
            <p:nvPr/>
          </p:nvSpPr>
          <p:spPr bwMode="auto">
            <a:xfrm>
              <a:off x="4245" y="1488"/>
              <a:ext cx="0" cy="2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2" name="Line 89"/>
            <p:cNvSpPr>
              <a:spLocks noChangeShapeType="1"/>
            </p:cNvSpPr>
            <p:nvPr/>
          </p:nvSpPr>
          <p:spPr bwMode="auto">
            <a:xfrm>
              <a:off x="4609" y="1488"/>
              <a:ext cx="0" cy="2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3" name="Line 90"/>
            <p:cNvSpPr>
              <a:spLocks noChangeShapeType="1"/>
            </p:cNvSpPr>
            <p:nvPr/>
          </p:nvSpPr>
          <p:spPr bwMode="auto">
            <a:xfrm>
              <a:off x="4794" y="1488"/>
              <a:ext cx="0" cy="2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4" name="Line 93"/>
            <p:cNvSpPr>
              <a:spLocks noChangeShapeType="1"/>
            </p:cNvSpPr>
            <p:nvPr/>
          </p:nvSpPr>
          <p:spPr bwMode="auto">
            <a:xfrm>
              <a:off x="4068" y="1488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121"/>
          <p:cNvGrpSpPr>
            <a:grpSpLocks/>
          </p:cNvGrpSpPr>
          <p:nvPr/>
        </p:nvGrpSpPr>
        <p:grpSpPr bwMode="auto">
          <a:xfrm>
            <a:off x="923925" y="3508375"/>
            <a:ext cx="7200900" cy="708025"/>
            <a:chOff x="240" y="1848"/>
            <a:chExt cx="4536" cy="360"/>
          </a:xfrm>
        </p:grpSpPr>
        <p:sp>
          <p:nvSpPr>
            <p:cNvPr id="16404" name="Line 14"/>
            <p:cNvSpPr>
              <a:spLocks noChangeShapeType="1"/>
            </p:cNvSpPr>
            <p:nvPr/>
          </p:nvSpPr>
          <p:spPr bwMode="auto">
            <a:xfrm>
              <a:off x="570" y="1848"/>
              <a:ext cx="0" cy="36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5" name="Line 15"/>
            <p:cNvSpPr>
              <a:spLocks noChangeShapeType="1"/>
            </p:cNvSpPr>
            <p:nvPr/>
          </p:nvSpPr>
          <p:spPr bwMode="auto">
            <a:xfrm>
              <a:off x="1536" y="1848"/>
              <a:ext cx="0" cy="36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6" name="Line 16"/>
            <p:cNvSpPr>
              <a:spLocks noChangeShapeType="1"/>
            </p:cNvSpPr>
            <p:nvPr/>
          </p:nvSpPr>
          <p:spPr bwMode="auto">
            <a:xfrm>
              <a:off x="2514" y="1848"/>
              <a:ext cx="0" cy="36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7" name="Line 17"/>
            <p:cNvSpPr>
              <a:spLocks noChangeShapeType="1"/>
            </p:cNvSpPr>
            <p:nvPr/>
          </p:nvSpPr>
          <p:spPr bwMode="auto">
            <a:xfrm>
              <a:off x="3480" y="1848"/>
              <a:ext cx="0" cy="3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8" name="Line 18"/>
            <p:cNvSpPr>
              <a:spLocks noChangeShapeType="1"/>
            </p:cNvSpPr>
            <p:nvPr/>
          </p:nvSpPr>
          <p:spPr bwMode="auto">
            <a:xfrm>
              <a:off x="4424" y="1848"/>
              <a:ext cx="0" cy="3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9" name="Line 94"/>
            <p:cNvSpPr>
              <a:spLocks noChangeShapeType="1"/>
            </p:cNvSpPr>
            <p:nvPr/>
          </p:nvSpPr>
          <p:spPr bwMode="auto">
            <a:xfrm>
              <a:off x="240" y="1848"/>
              <a:ext cx="0" cy="36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0" name="Line 95"/>
            <p:cNvSpPr>
              <a:spLocks noChangeShapeType="1"/>
            </p:cNvSpPr>
            <p:nvPr/>
          </p:nvSpPr>
          <p:spPr bwMode="auto">
            <a:xfrm>
              <a:off x="416" y="1848"/>
              <a:ext cx="0" cy="3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1" name="Line 96"/>
            <p:cNvSpPr>
              <a:spLocks noChangeShapeType="1"/>
            </p:cNvSpPr>
            <p:nvPr/>
          </p:nvSpPr>
          <p:spPr bwMode="auto">
            <a:xfrm>
              <a:off x="744" y="1848"/>
              <a:ext cx="0" cy="36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2" name="Line 97"/>
            <p:cNvSpPr>
              <a:spLocks noChangeShapeType="1"/>
            </p:cNvSpPr>
            <p:nvPr/>
          </p:nvSpPr>
          <p:spPr bwMode="auto">
            <a:xfrm>
              <a:off x="928" y="1848"/>
              <a:ext cx="0" cy="36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3" name="Line 98"/>
            <p:cNvSpPr>
              <a:spLocks noChangeShapeType="1"/>
            </p:cNvSpPr>
            <p:nvPr/>
          </p:nvSpPr>
          <p:spPr bwMode="auto">
            <a:xfrm>
              <a:off x="1360" y="1848"/>
              <a:ext cx="0" cy="36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4" name="Line 99"/>
            <p:cNvSpPr>
              <a:spLocks noChangeShapeType="1"/>
            </p:cNvSpPr>
            <p:nvPr/>
          </p:nvSpPr>
          <p:spPr bwMode="auto">
            <a:xfrm>
              <a:off x="1176" y="1848"/>
              <a:ext cx="0" cy="36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5" name="Line 100"/>
            <p:cNvSpPr>
              <a:spLocks noChangeShapeType="1"/>
            </p:cNvSpPr>
            <p:nvPr/>
          </p:nvSpPr>
          <p:spPr bwMode="auto">
            <a:xfrm>
              <a:off x="1712" y="1848"/>
              <a:ext cx="0" cy="36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6" name="Line 101"/>
            <p:cNvSpPr>
              <a:spLocks noChangeShapeType="1"/>
            </p:cNvSpPr>
            <p:nvPr/>
          </p:nvSpPr>
          <p:spPr bwMode="auto">
            <a:xfrm>
              <a:off x="1896" y="1848"/>
              <a:ext cx="0" cy="36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7" name="Line 102"/>
            <p:cNvSpPr>
              <a:spLocks noChangeShapeType="1"/>
            </p:cNvSpPr>
            <p:nvPr/>
          </p:nvSpPr>
          <p:spPr bwMode="auto">
            <a:xfrm>
              <a:off x="2328" y="1848"/>
              <a:ext cx="0" cy="36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8" name="Line 103"/>
            <p:cNvSpPr>
              <a:spLocks noChangeShapeType="1"/>
            </p:cNvSpPr>
            <p:nvPr/>
          </p:nvSpPr>
          <p:spPr bwMode="auto">
            <a:xfrm>
              <a:off x="2136" y="1848"/>
              <a:ext cx="0" cy="36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9" name="Line 104"/>
            <p:cNvSpPr>
              <a:spLocks noChangeShapeType="1"/>
            </p:cNvSpPr>
            <p:nvPr/>
          </p:nvSpPr>
          <p:spPr bwMode="auto">
            <a:xfrm>
              <a:off x="2688" y="1848"/>
              <a:ext cx="0" cy="36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0" name="Line 105"/>
            <p:cNvSpPr>
              <a:spLocks noChangeShapeType="1"/>
            </p:cNvSpPr>
            <p:nvPr/>
          </p:nvSpPr>
          <p:spPr bwMode="auto">
            <a:xfrm>
              <a:off x="2848" y="1848"/>
              <a:ext cx="0" cy="36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1" name="Line 106"/>
            <p:cNvSpPr>
              <a:spLocks noChangeShapeType="1"/>
            </p:cNvSpPr>
            <p:nvPr/>
          </p:nvSpPr>
          <p:spPr bwMode="auto">
            <a:xfrm>
              <a:off x="3840" y="1848"/>
              <a:ext cx="0" cy="3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2" name="Line 107"/>
            <p:cNvSpPr>
              <a:spLocks noChangeShapeType="1"/>
            </p:cNvSpPr>
            <p:nvPr/>
          </p:nvSpPr>
          <p:spPr bwMode="auto">
            <a:xfrm>
              <a:off x="3648" y="1848"/>
              <a:ext cx="0" cy="3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3" name="Line 108"/>
            <p:cNvSpPr>
              <a:spLocks noChangeShapeType="1"/>
            </p:cNvSpPr>
            <p:nvPr/>
          </p:nvSpPr>
          <p:spPr bwMode="auto">
            <a:xfrm>
              <a:off x="3304" y="1848"/>
              <a:ext cx="0" cy="3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4" name="Line 109"/>
            <p:cNvSpPr>
              <a:spLocks noChangeShapeType="1"/>
            </p:cNvSpPr>
            <p:nvPr/>
          </p:nvSpPr>
          <p:spPr bwMode="auto">
            <a:xfrm>
              <a:off x="3120" y="1848"/>
              <a:ext cx="0" cy="3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5" name="Line 110"/>
            <p:cNvSpPr>
              <a:spLocks noChangeShapeType="1"/>
            </p:cNvSpPr>
            <p:nvPr/>
          </p:nvSpPr>
          <p:spPr bwMode="auto">
            <a:xfrm>
              <a:off x="4616" y="1848"/>
              <a:ext cx="0" cy="3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6" name="Line 111"/>
            <p:cNvSpPr>
              <a:spLocks noChangeShapeType="1"/>
            </p:cNvSpPr>
            <p:nvPr/>
          </p:nvSpPr>
          <p:spPr bwMode="auto">
            <a:xfrm>
              <a:off x="4776" y="1848"/>
              <a:ext cx="0" cy="3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7" name="Line 112"/>
            <p:cNvSpPr>
              <a:spLocks noChangeShapeType="1"/>
            </p:cNvSpPr>
            <p:nvPr/>
          </p:nvSpPr>
          <p:spPr bwMode="auto">
            <a:xfrm>
              <a:off x="4072" y="1848"/>
              <a:ext cx="0" cy="3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8" name="Line 113"/>
            <p:cNvSpPr>
              <a:spLocks noChangeShapeType="1"/>
            </p:cNvSpPr>
            <p:nvPr/>
          </p:nvSpPr>
          <p:spPr bwMode="auto">
            <a:xfrm>
              <a:off x="4256" y="1848"/>
              <a:ext cx="0" cy="3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18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9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 animBg="1"/>
      <p:bldP spid="18441" grpId="0" animBg="1"/>
      <p:bldP spid="18445" grpId="0" animBg="1"/>
      <p:bldP spid="18452" grpId="0" animBg="1"/>
      <p:bldP spid="18453" grpId="0" animBg="1"/>
      <p:bldP spid="18454" grpId="0" animBg="1"/>
      <p:bldP spid="18461" grpId="0" animBg="1"/>
      <p:bldP spid="18462" grpId="0" animBg="1"/>
      <p:bldP spid="1846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667000" y="2667000"/>
            <a:ext cx="2362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1200" b="1" dirty="0">
                <a:latin typeface="+mn-lt"/>
              </a:rPr>
              <a:t>KD.3.2:</a:t>
            </a:r>
          </a:p>
          <a:p>
            <a:pPr>
              <a:defRPr/>
            </a:pPr>
            <a:r>
              <a:rPr lang="id-ID" sz="1200" b="1" dirty="0">
                <a:solidFill>
                  <a:srgbClr val="FF0000"/>
                </a:solidFill>
                <a:latin typeface="+mn-lt"/>
              </a:rPr>
              <a:t>Mendeskripsikan</a:t>
            </a:r>
            <a:r>
              <a:rPr lang="id-ID" sz="1200" b="1" dirty="0">
                <a:solidFill>
                  <a:schemeClr val="hlink"/>
                </a:solidFill>
                <a:latin typeface="+mn-lt"/>
              </a:rPr>
              <a:t> konsep massa jenis dalam kehidupan sehari-hari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905000" y="457200"/>
            <a:ext cx="487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KELAS VII Semester-1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2209800" y="1143000"/>
            <a:ext cx="488315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b="1"/>
              <a:t>Standar Kompetensi:</a:t>
            </a:r>
          </a:p>
          <a:p>
            <a:r>
              <a:rPr lang="en-US" b="1" i="1">
                <a:solidFill>
                  <a:srgbClr val="FF0000"/>
                </a:solidFill>
              </a:rPr>
              <a:t>3. </a:t>
            </a:r>
            <a:r>
              <a:rPr lang="id-ID" b="1" i="1">
                <a:solidFill>
                  <a:srgbClr val="FF0000"/>
                </a:solidFill>
              </a:rPr>
              <a:t>Memahami </a:t>
            </a:r>
            <a:r>
              <a:rPr lang="id-ID" b="1" i="1">
                <a:solidFill>
                  <a:schemeClr val="hlink"/>
                </a:solidFill>
              </a:rPr>
              <a:t>wujud zat dan perubahannya</a:t>
            </a:r>
            <a:r>
              <a:rPr lang="en-US"/>
              <a:t> 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609600" y="2533650"/>
            <a:ext cx="1981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200"/>
              <a:t>KD.3.1:</a:t>
            </a:r>
          </a:p>
          <a:p>
            <a:r>
              <a:rPr lang="id-ID" sz="1200" b="1">
                <a:solidFill>
                  <a:srgbClr val="FF0000"/>
                </a:solidFill>
              </a:rPr>
              <a:t>Menyelidiki</a:t>
            </a:r>
            <a:r>
              <a:rPr lang="id-ID" sz="1200">
                <a:solidFill>
                  <a:schemeClr val="hlink"/>
                </a:solidFill>
              </a:rPr>
              <a:t> </a:t>
            </a:r>
            <a:r>
              <a:rPr lang="id-ID" sz="1200" b="1">
                <a:solidFill>
                  <a:schemeClr val="hlink"/>
                </a:solidFill>
              </a:rPr>
              <a:t>sifat-sifat  zat berdasarkan wujudnya dan penerapannya dalam kehidupan sehari-hari</a:t>
            </a:r>
            <a:r>
              <a:rPr lang="en-US" sz="1200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5029200" y="2751138"/>
            <a:ext cx="1905000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1200" b="1" dirty="0">
                <a:latin typeface="+mn-lt"/>
              </a:rPr>
              <a:t>KD.3.2:</a:t>
            </a:r>
          </a:p>
          <a:p>
            <a:pPr>
              <a:defRPr/>
            </a:pPr>
            <a:r>
              <a:rPr lang="id-ID" sz="1200" b="1" dirty="0">
                <a:solidFill>
                  <a:srgbClr val="FF0000"/>
                </a:solidFill>
                <a:latin typeface="+mn-lt"/>
              </a:rPr>
              <a:t>Melakukan percobaan</a:t>
            </a:r>
            <a:r>
              <a:rPr lang="id-ID" sz="1200" b="1" dirty="0">
                <a:solidFill>
                  <a:schemeClr val="hlink"/>
                </a:solidFill>
                <a:latin typeface="+mn-lt"/>
              </a:rPr>
              <a:t> yang berkaitan dengan pemuaian dalam kehidupan sehari-hari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7162800" y="2590800"/>
            <a:ext cx="16764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1200" dirty="0">
                <a:latin typeface="+mn-lt"/>
              </a:rPr>
              <a:t>KD.3.4:</a:t>
            </a:r>
          </a:p>
          <a:p>
            <a:pPr>
              <a:defRPr/>
            </a:pPr>
            <a:r>
              <a:rPr lang="id-ID" sz="1200" b="1" dirty="0">
                <a:solidFill>
                  <a:srgbClr val="FF0000"/>
                </a:solidFill>
                <a:latin typeface="+mn-lt"/>
              </a:rPr>
              <a:t>Mendeskripsikan</a:t>
            </a:r>
            <a:r>
              <a:rPr lang="id-ID" sz="1200" b="1" dirty="0">
                <a:solidFill>
                  <a:schemeClr val="hlink"/>
                </a:solidFill>
                <a:latin typeface="+mn-lt"/>
              </a:rPr>
              <a:t> peran kalor dalam mengubah wujud zat dan suhu suatu benda serta penerapannya dalam kehidupan sehari-hari</a:t>
            </a:r>
            <a:r>
              <a:rPr lang="en-US" sz="1200" b="1" dirty="0">
                <a:solidFill>
                  <a:schemeClr val="hlink"/>
                </a:solidFill>
                <a:latin typeface="+mn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581" grpId="0"/>
      <p:bldP spid="24582" grpId="0"/>
      <p:bldP spid="24583" grpId="0"/>
      <p:bldP spid="24584" grpId="0"/>
      <p:bldP spid="2458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3C3C3C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3C3C3C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3C3C3C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3C3C3C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3C3C3C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3C3C3C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659</TotalTime>
  <Words>1929</Words>
  <Application>Microsoft Office PowerPoint</Application>
  <PresentationFormat>On-screen Show (4:3)</PresentationFormat>
  <Paragraphs>566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Concourse</vt:lpstr>
      <vt:lpstr>PENILAIAN PEMBELAJARAN IPA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Komputer Abdi</dc:creator>
  <cp:lastModifiedBy>user</cp:lastModifiedBy>
  <cp:revision>83</cp:revision>
  <dcterms:created xsi:type="dcterms:W3CDTF">2007-12-14T18:07:40Z</dcterms:created>
  <dcterms:modified xsi:type="dcterms:W3CDTF">2011-02-01T21:15:58Z</dcterms:modified>
</cp:coreProperties>
</file>